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5"/>
  </p:notesMasterIdLst>
  <p:sldIdLst>
    <p:sldId id="331" r:id="rId2"/>
    <p:sldId id="332" r:id="rId3"/>
    <p:sldId id="256" r:id="rId4"/>
    <p:sldId id="257" r:id="rId5"/>
    <p:sldId id="316" r:id="rId6"/>
    <p:sldId id="259" r:id="rId7"/>
    <p:sldId id="297" r:id="rId8"/>
    <p:sldId id="302" r:id="rId9"/>
    <p:sldId id="303" r:id="rId10"/>
    <p:sldId id="299" r:id="rId11"/>
    <p:sldId id="298" r:id="rId12"/>
    <p:sldId id="308" r:id="rId13"/>
    <p:sldId id="309" r:id="rId14"/>
    <p:sldId id="313" r:id="rId15"/>
    <p:sldId id="310" r:id="rId16"/>
    <p:sldId id="317" r:id="rId17"/>
    <p:sldId id="312" r:id="rId18"/>
    <p:sldId id="322" r:id="rId19"/>
    <p:sldId id="323" r:id="rId20"/>
    <p:sldId id="325" r:id="rId21"/>
    <p:sldId id="320" r:id="rId22"/>
    <p:sldId id="300" r:id="rId23"/>
    <p:sldId id="304" r:id="rId24"/>
    <p:sldId id="326" r:id="rId25"/>
    <p:sldId id="328" r:id="rId26"/>
    <p:sldId id="327" r:id="rId27"/>
    <p:sldId id="329" r:id="rId28"/>
    <p:sldId id="330" r:id="rId29"/>
    <p:sldId id="318" r:id="rId30"/>
    <p:sldId id="324" r:id="rId31"/>
    <p:sldId id="306" r:id="rId32"/>
    <p:sldId id="262" r:id="rId33"/>
    <p:sldId id="319" r:id="rId34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Oswald" panose="00000500000000000000" pitchFamily="2" charset="0"/>
      <p:regular r:id="rId40"/>
      <p:bold r:id="rId41"/>
    </p:embeddedFont>
    <p:embeddedFont>
      <p:font typeface="Raleway Black" pitchFamily="2" charset="0"/>
      <p:bold r:id="rId42"/>
      <p:boldItalic r:id="rId43"/>
    </p:embeddedFont>
    <p:embeddedFont>
      <p:font typeface="Raleway ExtraBold" pitchFamily="2" charset="0"/>
      <p:bold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8">
          <p15:clr>
            <a:srgbClr val="9AA0A6"/>
          </p15:clr>
        </p15:guide>
        <p15:guide id="2" pos="5222">
          <p15:clr>
            <a:srgbClr val="9AA0A6"/>
          </p15:clr>
        </p15:guide>
        <p15:guide id="3" orient="horz" pos="27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811C4F-349A-4289-8D03-000CC80246F7}">
  <a:tblStyle styleId="{C5811C4F-349A-4289-8D03-000CC80246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721" autoAdjust="0"/>
  </p:normalViewPr>
  <p:slideViewPr>
    <p:cSldViewPr snapToGrid="0">
      <p:cViewPr varScale="1">
        <p:scale>
          <a:sx n="95" d="100"/>
          <a:sy n="95" d="100"/>
        </p:scale>
        <p:origin x="1018" y="86"/>
      </p:cViewPr>
      <p:guideLst>
        <p:guide pos="538"/>
        <p:guide pos="5222"/>
        <p:guide orient="horz" pos="27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A9462739-2E65-638D-7E5B-B6D7879AC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a35c373a_0_448:notes">
            <a:extLst>
              <a:ext uri="{FF2B5EF4-FFF2-40B4-BE49-F238E27FC236}">
                <a16:creationId xmlns:a16="http://schemas.microsoft.com/office/drawing/2014/main" id="{5167DF3F-7FA9-6D1F-F78D-FBBF745057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a35c373a_0_448:notes">
            <a:extLst>
              <a:ext uri="{FF2B5EF4-FFF2-40B4-BE49-F238E27FC236}">
                <a16:creationId xmlns:a16="http://schemas.microsoft.com/office/drawing/2014/main" id="{C809B9E1-7F8B-F526-1D09-35AA09695B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306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A9462739-2E65-638D-7E5B-B6D7879AC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a35c373a_0_448:notes">
            <a:extLst>
              <a:ext uri="{FF2B5EF4-FFF2-40B4-BE49-F238E27FC236}">
                <a16:creationId xmlns:a16="http://schemas.microsoft.com/office/drawing/2014/main" id="{5167DF3F-7FA9-6D1F-F78D-FBBF745057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a35c373a_0_448:notes">
            <a:extLst>
              <a:ext uri="{FF2B5EF4-FFF2-40B4-BE49-F238E27FC236}">
                <a16:creationId xmlns:a16="http://schemas.microsoft.com/office/drawing/2014/main" id="{C809B9E1-7F8B-F526-1D09-35AA09695B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325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D0779CE5-1859-A6D9-8AEE-009DDEB4A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a35c373a_0_448:notes">
            <a:extLst>
              <a:ext uri="{FF2B5EF4-FFF2-40B4-BE49-F238E27FC236}">
                <a16:creationId xmlns:a16="http://schemas.microsoft.com/office/drawing/2014/main" id="{BB430CDA-EE69-4E08-4D89-7FF13D2C1B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a35c373a_0_448:notes">
            <a:extLst>
              <a:ext uri="{FF2B5EF4-FFF2-40B4-BE49-F238E27FC236}">
                <a16:creationId xmlns:a16="http://schemas.microsoft.com/office/drawing/2014/main" id="{EBD92A82-7FAA-4B39-1335-16FBC284C7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950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D0779CE5-1859-A6D9-8AEE-009DDEB4A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a35c373a_0_448:notes">
            <a:extLst>
              <a:ext uri="{FF2B5EF4-FFF2-40B4-BE49-F238E27FC236}">
                <a16:creationId xmlns:a16="http://schemas.microsoft.com/office/drawing/2014/main" id="{BB430CDA-EE69-4E08-4D89-7FF13D2C1B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a35c373a_0_448:notes">
            <a:extLst>
              <a:ext uri="{FF2B5EF4-FFF2-40B4-BE49-F238E27FC236}">
                <a16:creationId xmlns:a16="http://schemas.microsoft.com/office/drawing/2014/main" id="{EBD92A82-7FAA-4B39-1335-16FBC284C7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811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D0779CE5-1859-A6D9-8AEE-009DDEB4A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a35c373a_0_448:notes">
            <a:extLst>
              <a:ext uri="{FF2B5EF4-FFF2-40B4-BE49-F238E27FC236}">
                <a16:creationId xmlns:a16="http://schemas.microsoft.com/office/drawing/2014/main" id="{BB430CDA-EE69-4E08-4D89-7FF13D2C1B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a35c373a_0_448:notes">
            <a:extLst>
              <a:ext uri="{FF2B5EF4-FFF2-40B4-BE49-F238E27FC236}">
                <a16:creationId xmlns:a16="http://schemas.microsoft.com/office/drawing/2014/main" id="{EBD92A82-7FAA-4B39-1335-16FBC284C7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892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84168D14-9843-607E-2145-BF4FF6DC5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a35c373a_0_448:notes">
            <a:extLst>
              <a:ext uri="{FF2B5EF4-FFF2-40B4-BE49-F238E27FC236}">
                <a16:creationId xmlns:a16="http://schemas.microsoft.com/office/drawing/2014/main" id="{11E4B52E-5D25-6D1B-AFF9-87249427CE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a35c373a_0_448:notes">
            <a:extLst>
              <a:ext uri="{FF2B5EF4-FFF2-40B4-BE49-F238E27FC236}">
                <a16:creationId xmlns:a16="http://schemas.microsoft.com/office/drawing/2014/main" id="{1F7D3DF1-791C-007C-6B62-E63AC5AD8B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354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84168D14-9843-607E-2145-BF4FF6DC5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a35c373a_0_448:notes">
            <a:extLst>
              <a:ext uri="{FF2B5EF4-FFF2-40B4-BE49-F238E27FC236}">
                <a16:creationId xmlns:a16="http://schemas.microsoft.com/office/drawing/2014/main" id="{11E4B52E-5D25-6D1B-AFF9-87249427CE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a35c373a_0_448:notes">
            <a:extLst>
              <a:ext uri="{FF2B5EF4-FFF2-40B4-BE49-F238E27FC236}">
                <a16:creationId xmlns:a16="http://schemas.microsoft.com/office/drawing/2014/main" id="{1F7D3DF1-791C-007C-6B62-E63AC5AD8B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063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22BF6E25-B5CF-0878-3441-6658D6E98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a35c373a_0_448:notes">
            <a:extLst>
              <a:ext uri="{FF2B5EF4-FFF2-40B4-BE49-F238E27FC236}">
                <a16:creationId xmlns:a16="http://schemas.microsoft.com/office/drawing/2014/main" id="{32B6A5AC-EC04-8BE9-CF8B-B1B070218E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a35c373a_0_448:notes">
            <a:extLst>
              <a:ext uri="{FF2B5EF4-FFF2-40B4-BE49-F238E27FC236}">
                <a16:creationId xmlns:a16="http://schemas.microsoft.com/office/drawing/2014/main" id="{C2E049DE-ED5C-76A0-8CD8-31A4CB1F10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666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8CCFCEB1-9586-9C4E-4DEB-DCDD51528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a35c373a_0_448:notes">
            <a:extLst>
              <a:ext uri="{FF2B5EF4-FFF2-40B4-BE49-F238E27FC236}">
                <a16:creationId xmlns:a16="http://schemas.microsoft.com/office/drawing/2014/main" id="{B6A6C42D-DE5F-B730-C3FC-4F0D6B2491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a35c373a_0_448:notes">
            <a:extLst>
              <a:ext uri="{FF2B5EF4-FFF2-40B4-BE49-F238E27FC236}">
                <a16:creationId xmlns:a16="http://schemas.microsoft.com/office/drawing/2014/main" id="{97F35360-723D-436C-EFAD-D4A360B274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707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D0779CE5-1859-A6D9-8AEE-009DDEB4A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a35c373a_0_448:notes">
            <a:extLst>
              <a:ext uri="{FF2B5EF4-FFF2-40B4-BE49-F238E27FC236}">
                <a16:creationId xmlns:a16="http://schemas.microsoft.com/office/drawing/2014/main" id="{BB430CDA-EE69-4E08-4D89-7FF13D2C1B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a35c373a_0_448:notes">
            <a:extLst>
              <a:ext uri="{FF2B5EF4-FFF2-40B4-BE49-F238E27FC236}">
                <a16:creationId xmlns:a16="http://schemas.microsoft.com/office/drawing/2014/main" id="{EBD92A82-7FAA-4B39-1335-16FBC284C7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927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452C5BDB-32D2-EA65-5C19-0004B8F5B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fffe3729_0_0:notes">
            <a:extLst>
              <a:ext uri="{FF2B5EF4-FFF2-40B4-BE49-F238E27FC236}">
                <a16:creationId xmlns:a16="http://schemas.microsoft.com/office/drawing/2014/main" id="{699C6955-F399-5E91-8283-A5D26CB455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0fffe3729_0_0:notes">
            <a:extLst>
              <a:ext uri="{FF2B5EF4-FFF2-40B4-BE49-F238E27FC236}">
                <a16:creationId xmlns:a16="http://schemas.microsoft.com/office/drawing/2014/main" id="{1E6FC00B-D3F3-B16C-7543-34E65795F5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765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3ABDD3DC-1D32-7A52-C51E-D53A4D0C3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a35c373a_0_448:notes">
            <a:extLst>
              <a:ext uri="{FF2B5EF4-FFF2-40B4-BE49-F238E27FC236}">
                <a16:creationId xmlns:a16="http://schemas.microsoft.com/office/drawing/2014/main" id="{BF68C125-0656-D840-8204-FAC3BD6C92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a35c373a_0_448:notes">
            <a:extLst>
              <a:ext uri="{FF2B5EF4-FFF2-40B4-BE49-F238E27FC236}">
                <a16:creationId xmlns:a16="http://schemas.microsoft.com/office/drawing/2014/main" id="{ABD4A1E9-ED71-5765-DCD1-5DBE61B64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427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3ABDD3DC-1D32-7A52-C51E-D53A4D0C3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a35c373a_0_448:notes">
            <a:extLst>
              <a:ext uri="{FF2B5EF4-FFF2-40B4-BE49-F238E27FC236}">
                <a16:creationId xmlns:a16="http://schemas.microsoft.com/office/drawing/2014/main" id="{BF68C125-0656-D840-8204-FAC3BD6C92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a35c373a_0_448:notes">
            <a:extLst>
              <a:ext uri="{FF2B5EF4-FFF2-40B4-BE49-F238E27FC236}">
                <a16:creationId xmlns:a16="http://schemas.microsoft.com/office/drawing/2014/main" id="{ABD4A1E9-ED71-5765-DCD1-5DBE61B64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433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BDBE6525-0EE3-658C-C7EF-997CE9C8E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fffe3729_0_0:notes">
            <a:extLst>
              <a:ext uri="{FF2B5EF4-FFF2-40B4-BE49-F238E27FC236}">
                <a16:creationId xmlns:a16="http://schemas.microsoft.com/office/drawing/2014/main" id="{C268EF9C-AF0D-0910-CBDD-C96EF207D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0fffe3729_0_0:notes">
            <a:extLst>
              <a:ext uri="{FF2B5EF4-FFF2-40B4-BE49-F238E27FC236}">
                <a16:creationId xmlns:a16="http://schemas.microsoft.com/office/drawing/2014/main" id="{4564B428-1EEB-0EC8-18C3-B2BF1EC847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058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fffe37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0fffe37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74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B8EF00DD-A9A5-4B1D-BC28-0FD826D0F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fffe3729_0_0:notes">
            <a:extLst>
              <a:ext uri="{FF2B5EF4-FFF2-40B4-BE49-F238E27FC236}">
                <a16:creationId xmlns:a16="http://schemas.microsoft.com/office/drawing/2014/main" id="{74AB7D2F-9766-379D-63B3-0CD91586B6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0fffe3729_0_0:notes">
            <a:extLst>
              <a:ext uri="{FF2B5EF4-FFF2-40B4-BE49-F238E27FC236}">
                <a16:creationId xmlns:a16="http://schemas.microsoft.com/office/drawing/2014/main" id="{20B31D9E-B62A-FFB3-40C9-BDB93B2D08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077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>
          <a:extLst>
            <a:ext uri="{FF2B5EF4-FFF2-40B4-BE49-F238E27FC236}">
              <a16:creationId xmlns:a16="http://schemas.microsoft.com/office/drawing/2014/main" id="{3CF37E64-F494-0B3B-385D-C886EDEAF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e02560640_0_458:notes">
            <a:extLst>
              <a:ext uri="{FF2B5EF4-FFF2-40B4-BE49-F238E27FC236}">
                <a16:creationId xmlns:a16="http://schemas.microsoft.com/office/drawing/2014/main" id="{106E76E2-AD57-967D-8A2F-CFD1DB388B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e02560640_0_458:notes">
            <a:extLst>
              <a:ext uri="{FF2B5EF4-FFF2-40B4-BE49-F238E27FC236}">
                <a16:creationId xmlns:a16="http://schemas.microsoft.com/office/drawing/2014/main" id="{2F1FFB80-7D0A-5BE8-6191-1573394427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065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D1978A06-CA3A-7653-5C10-2B96BE6D3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e02560640_0_124:notes">
            <a:extLst>
              <a:ext uri="{FF2B5EF4-FFF2-40B4-BE49-F238E27FC236}">
                <a16:creationId xmlns:a16="http://schemas.microsoft.com/office/drawing/2014/main" id="{87761B54-5726-FFF8-CDBB-77E97CC524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e02560640_0_124:notes">
            <a:extLst>
              <a:ext uri="{FF2B5EF4-FFF2-40B4-BE49-F238E27FC236}">
                <a16:creationId xmlns:a16="http://schemas.microsoft.com/office/drawing/2014/main" id="{3A805854-2443-1A00-CC71-FA3D9B6FBA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183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A9462739-2E65-638D-7E5B-B6D7879AC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a35c373a_0_448:notes">
            <a:extLst>
              <a:ext uri="{FF2B5EF4-FFF2-40B4-BE49-F238E27FC236}">
                <a16:creationId xmlns:a16="http://schemas.microsoft.com/office/drawing/2014/main" id="{5167DF3F-7FA9-6D1F-F78D-FBBF745057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a35c373a_0_448:notes">
            <a:extLst>
              <a:ext uri="{FF2B5EF4-FFF2-40B4-BE49-F238E27FC236}">
                <a16:creationId xmlns:a16="http://schemas.microsoft.com/office/drawing/2014/main" id="{C809B9E1-7F8B-F526-1D09-35AA09695B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505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>
          <a:extLst>
            <a:ext uri="{FF2B5EF4-FFF2-40B4-BE49-F238E27FC236}">
              <a16:creationId xmlns:a16="http://schemas.microsoft.com/office/drawing/2014/main" id="{AB3A1468-BE99-43C0-75D2-C4E14A249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fffe3729_0_0:notes">
            <a:extLst>
              <a:ext uri="{FF2B5EF4-FFF2-40B4-BE49-F238E27FC236}">
                <a16:creationId xmlns:a16="http://schemas.microsoft.com/office/drawing/2014/main" id="{F386C9D1-9645-0DA9-F3D4-88538AE330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0fffe3729_0_0:notes">
            <a:extLst>
              <a:ext uri="{FF2B5EF4-FFF2-40B4-BE49-F238E27FC236}">
                <a16:creationId xmlns:a16="http://schemas.microsoft.com/office/drawing/2014/main" id="{C29896AE-ABBF-F102-AC02-9CF9BCFE69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632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5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777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323400" y="2893738"/>
            <a:ext cx="2497200" cy="6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369625" y="911763"/>
            <a:ext cx="2325600" cy="17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sz="14000" b="1" u="sng"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323400" y="3589138"/>
            <a:ext cx="24972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1528207" y="-721500"/>
            <a:ext cx="7397144" cy="6690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37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0737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71103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71103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1065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1065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1065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47856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47856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47856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47856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" flipH="1">
            <a:off x="3371754" y="1685822"/>
            <a:ext cx="2400496" cy="26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1079236" y="19355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079238" y="23228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 idx="2"/>
          </p:nvPr>
        </p:nvSpPr>
        <p:spPr>
          <a:xfrm>
            <a:off x="5812961" y="19355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5812963" y="23228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 idx="4"/>
          </p:nvPr>
        </p:nvSpPr>
        <p:spPr>
          <a:xfrm>
            <a:off x="1079236" y="32047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1079238" y="35920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6"/>
          </p:nvPr>
        </p:nvSpPr>
        <p:spPr>
          <a:xfrm>
            <a:off x="5812961" y="32047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7"/>
          </p:nvPr>
        </p:nvSpPr>
        <p:spPr>
          <a:xfrm>
            <a:off x="5812963" y="35920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8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9" r:id="rId7"/>
    <p:sldLayoutId id="2147483662" r:id="rId8"/>
    <p:sldLayoutId id="2147483670" r:id="rId9"/>
    <p:sldLayoutId id="2147483671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f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7883">
            <a:off x="6703176" y="922568"/>
            <a:ext cx="2860429" cy="2860429"/>
            <a:chOff x="0" y="0"/>
            <a:chExt cx="4064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875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76200"/>
              <a:ext cx="152400" cy="4826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5" name="Group 5"/>
          <p:cNvGrpSpPr/>
          <p:nvPr/>
        </p:nvGrpSpPr>
        <p:grpSpPr>
          <a:xfrm rot="10709334">
            <a:off x="6086943" y="497761"/>
            <a:ext cx="2047350" cy="2047350"/>
            <a:chOff x="0" y="0"/>
            <a:chExt cx="4064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875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7800" y="-76200"/>
              <a:ext cx="152400" cy="4826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45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916499" y="-302760"/>
            <a:ext cx="2691278" cy="269127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  <a:ln w="419100" cap="sq">
              <a:gradFill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 sz="875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77632" y="1669237"/>
            <a:ext cx="2691278" cy="269127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3676" r="-43676"/>
              </a:stretch>
            </a:blipFill>
            <a:ln w="419100" cap="sq">
              <a:gradFill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 sz="875"/>
            </a:p>
          </p:txBody>
        </p:sp>
      </p:grpSp>
      <p:sp>
        <p:nvSpPr>
          <p:cNvPr id="12" name="Freeform 12"/>
          <p:cNvSpPr/>
          <p:nvPr/>
        </p:nvSpPr>
        <p:spPr>
          <a:xfrm rot="5400000">
            <a:off x="0" y="-5128"/>
            <a:ext cx="1666875" cy="1666875"/>
          </a:xfrm>
          <a:custGeom>
            <a:avLst/>
            <a:gdLst/>
            <a:ahLst/>
            <a:cxnLst/>
            <a:rect l="l" t="t" r="r" b="b"/>
            <a:pathLst>
              <a:path w="6667500" h="6667500">
                <a:moveTo>
                  <a:pt x="0" y="0"/>
                </a:moveTo>
                <a:lnTo>
                  <a:pt x="6667500" y="0"/>
                </a:lnTo>
                <a:lnTo>
                  <a:pt x="6667500" y="6667500"/>
                </a:lnTo>
                <a:lnTo>
                  <a:pt x="0" y="6667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875"/>
          </a:p>
        </p:txBody>
      </p:sp>
      <p:sp>
        <p:nvSpPr>
          <p:cNvPr id="13" name="Freeform 13"/>
          <p:cNvSpPr/>
          <p:nvPr/>
        </p:nvSpPr>
        <p:spPr>
          <a:xfrm rot="5400000" flipH="1">
            <a:off x="0" y="3476625"/>
            <a:ext cx="1666875" cy="1666875"/>
          </a:xfrm>
          <a:custGeom>
            <a:avLst/>
            <a:gdLst/>
            <a:ahLst/>
            <a:cxnLst/>
            <a:rect l="l" t="t" r="r" b="b"/>
            <a:pathLst>
              <a:path w="6667500" h="6667500">
                <a:moveTo>
                  <a:pt x="6667500" y="0"/>
                </a:moveTo>
                <a:lnTo>
                  <a:pt x="0" y="0"/>
                </a:lnTo>
                <a:lnTo>
                  <a:pt x="0" y="6667500"/>
                </a:lnTo>
                <a:lnTo>
                  <a:pt x="6667500" y="6667500"/>
                </a:lnTo>
                <a:lnTo>
                  <a:pt x="66675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875"/>
          </a:p>
        </p:txBody>
      </p:sp>
      <p:sp>
        <p:nvSpPr>
          <p:cNvPr id="14" name="Freeform 14"/>
          <p:cNvSpPr/>
          <p:nvPr/>
        </p:nvSpPr>
        <p:spPr>
          <a:xfrm flipH="1">
            <a:off x="7477125" y="3476625"/>
            <a:ext cx="1666875" cy="1666875"/>
          </a:xfrm>
          <a:custGeom>
            <a:avLst/>
            <a:gdLst/>
            <a:ahLst/>
            <a:cxnLst/>
            <a:rect l="l" t="t" r="r" b="b"/>
            <a:pathLst>
              <a:path w="6667500" h="6667500">
                <a:moveTo>
                  <a:pt x="6667500" y="0"/>
                </a:moveTo>
                <a:lnTo>
                  <a:pt x="0" y="0"/>
                </a:lnTo>
                <a:lnTo>
                  <a:pt x="0" y="6667500"/>
                </a:lnTo>
                <a:lnTo>
                  <a:pt x="6667500" y="6667500"/>
                </a:lnTo>
                <a:lnTo>
                  <a:pt x="66675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875"/>
          </a:p>
        </p:txBody>
      </p:sp>
      <p:grpSp>
        <p:nvGrpSpPr>
          <p:cNvPr id="15" name="Group 15"/>
          <p:cNvGrpSpPr/>
          <p:nvPr/>
        </p:nvGrpSpPr>
        <p:grpSpPr>
          <a:xfrm>
            <a:off x="1607444" y="160290"/>
            <a:ext cx="4555938" cy="571500"/>
            <a:chOff x="0" y="0"/>
            <a:chExt cx="24298332" cy="3048000"/>
          </a:xfrm>
        </p:grpSpPr>
        <p:sp>
          <p:nvSpPr>
            <p:cNvPr id="16" name="Freeform 16"/>
            <p:cNvSpPr/>
            <p:nvPr/>
          </p:nvSpPr>
          <p:spPr>
            <a:xfrm>
              <a:off x="21250332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0"/>
                  </a:moveTo>
                  <a:lnTo>
                    <a:pt x="3048000" y="0"/>
                  </a:lnTo>
                  <a:lnTo>
                    <a:pt x="3048000" y="3048000"/>
                  </a:lnTo>
                  <a:lnTo>
                    <a:pt x="0" y="304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 sz="875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708399" y="324699"/>
              <a:ext cx="16877000" cy="24622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60"/>
                </a:lnSpc>
              </a:pPr>
              <a:r>
                <a:rPr lang="en-US" sz="1600" dirty="0">
                  <a:solidFill>
                    <a:srgbClr val="FF3131"/>
                  </a:solidFill>
                  <a:latin typeface="Times New Roman" panose="02020603050405020304" pitchFamily="18" charset="0"/>
                  <a:ea typeface="Blacker Sans Text Bold"/>
                  <a:cs typeface="Times New Roman" panose="02020603050405020304" pitchFamily="18" charset="0"/>
                  <a:sym typeface="Blacker Sans Text Bold"/>
                </a:rPr>
                <a:t>TRƯỜNG ĐẠI HỌC ĐÀ LẠT</a:t>
              </a:r>
            </a:p>
            <a:p>
              <a:pPr algn="ctr">
                <a:lnSpc>
                  <a:spcPts val="1760"/>
                </a:lnSpc>
              </a:pPr>
              <a:r>
                <a:rPr lang="en-US" sz="1600" b="1" dirty="0">
                  <a:solidFill>
                    <a:srgbClr val="FF3131"/>
                  </a:solidFill>
                  <a:latin typeface="Times New Roman" panose="02020603050405020304" pitchFamily="18" charset="0"/>
                  <a:ea typeface="Blacker Sans Text Bold"/>
                  <a:cs typeface="Times New Roman" panose="02020603050405020304" pitchFamily="18" charset="0"/>
                  <a:sym typeface="Blacker Sans Text Bold"/>
                </a:rPr>
                <a:t>KHOA CÔNG NGHỆ THÔNG TIN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0"/>
                  </a:moveTo>
                  <a:lnTo>
                    <a:pt x="3048000" y="0"/>
                  </a:lnTo>
                  <a:lnTo>
                    <a:pt x="3048000" y="3048000"/>
                  </a:lnTo>
                  <a:lnTo>
                    <a:pt x="0" y="304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 sz="875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6844" y="3500574"/>
            <a:ext cx="4248606" cy="653188"/>
            <a:chOff x="0" y="0"/>
            <a:chExt cx="22659233" cy="348366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659233" cy="3483666"/>
            </a:xfrm>
            <a:custGeom>
              <a:avLst/>
              <a:gdLst/>
              <a:ahLst/>
              <a:cxnLst/>
              <a:rect l="l" t="t" r="r" b="b"/>
              <a:pathLst>
                <a:path w="22659233" h="3483666">
                  <a:moveTo>
                    <a:pt x="0" y="0"/>
                  </a:moveTo>
                  <a:lnTo>
                    <a:pt x="22659233" y="0"/>
                  </a:lnTo>
                  <a:lnTo>
                    <a:pt x="22659233" y="3483666"/>
                  </a:lnTo>
                  <a:lnTo>
                    <a:pt x="0" y="348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7889" b="-17889"/>
              </a:stretch>
            </a:blipFill>
          </p:spPr>
          <p:txBody>
            <a:bodyPr/>
            <a:lstStyle/>
            <a:p>
              <a:endParaRPr lang="en-US" sz="875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30139" y="977082"/>
              <a:ext cx="20398956" cy="1417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 b="1" i="1" dirty="0">
                  <a:solidFill>
                    <a:srgbClr val="EEEEEE"/>
                  </a:solidFill>
                  <a:latin typeface="Blacker Sans Text Bold Italics"/>
                  <a:ea typeface="Blacker Sans Text Bold Italics"/>
                  <a:cs typeface="Blacker Sans Text Bold Italics"/>
                  <a:sym typeface="Blacker Sans Text Bold Italics"/>
                </a:rPr>
                <a:t>Lâm </a:t>
              </a:r>
              <a:r>
                <a:rPr lang="en-US" sz="1600" b="1" i="1" dirty="0" err="1">
                  <a:solidFill>
                    <a:srgbClr val="EEEEEE"/>
                  </a:solidFill>
                  <a:latin typeface="Blacker Sans Text Bold Italics"/>
                  <a:ea typeface="Blacker Sans Text Bold Italics"/>
                  <a:cs typeface="Blacker Sans Text Bold Italics"/>
                  <a:sym typeface="Blacker Sans Text Bold Italics"/>
                </a:rPr>
                <a:t>Đồng</a:t>
              </a:r>
              <a:r>
                <a:rPr lang="en-US" sz="1600" b="1" i="1" dirty="0">
                  <a:solidFill>
                    <a:srgbClr val="EEEEEE"/>
                  </a:solidFill>
                  <a:latin typeface="Blacker Sans Text Bold Italics"/>
                  <a:ea typeface="Blacker Sans Text Bold Italics"/>
                  <a:cs typeface="Blacker Sans Text Bold Italics"/>
                  <a:sym typeface="Blacker Sans Text Bold Italics"/>
                </a:rPr>
                <a:t>, </a:t>
              </a:r>
              <a:r>
                <a:rPr lang="en-US" sz="1600" b="1" i="1" dirty="0" err="1">
                  <a:solidFill>
                    <a:srgbClr val="EEEEEE"/>
                  </a:solidFill>
                  <a:latin typeface="Blacker Sans Text Bold Italics"/>
                  <a:ea typeface="Blacker Sans Text Bold Italics"/>
                  <a:cs typeface="Blacker Sans Text Bold Italics"/>
                  <a:sym typeface="Blacker Sans Text Bold Italics"/>
                </a:rPr>
                <a:t>ngày</a:t>
              </a:r>
              <a:r>
                <a:rPr lang="en-US" sz="1600" b="1" i="1" dirty="0">
                  <a:solidFill>
                    <a:srgbClr val="EEEEEE"/>
                  </a:solidFill>
                  <a:latin typeface="Blacker Sans Text Bold Italics"/>
                  <a:ea typeface="Blacker Sans Text Bold Italics"/>
                  <a:cs typeface="Blacker Sans Text Bold Italics"/>
                  <a:sym typeface="Blacker Sans Text Bold Italics"/>
                </a:rPr>
                <a:t> 26 </a:t>
              </a:r>
              <a:r>
                <a:rPr lang="en-US" sz="1600" b="1" i="1" dirty="0" err="1">
                  <a:solidFill>
                    <a:srgbClr val="EEEEEE"/>
                  </a:solidFill>
                  <a:latin typeface="Blacker Sans Text Bold Italics"/>
                  <a:ea typeface="Blacker Sans Text Bold Italics"/>
                  <a:cs typeface="Blacker Sans Text Bold Italics"/>
                  <a:sym typeface="Blacker Sans Text Bold Italics"/>
                </a:rPr>
                <a:t>tháng</a:t>
              </a:r>
              <a:r>
                <a:rPr lang="en-US" sz="1600" b="1" i="1" dirty="0">
                  <a:solidFill>
                    <a:srgbClr val="EEEEEE"/>
                  </a:solidFill>
                  <a:latin typeface="Blacker Sans Text Bold Italics"/>
                  <a:ea typeface="Blacker Sans Text Bold Italics"/>
                  <a:cs typeface="Blacker Sans Text Bold Italics"/>
                  <a:sym typeface="Blacker Sans Text Bold Italics"/>
                </a:rPr>
                <a:t> 04 </a:t>
              </a:r>
              <a:r>
                <a:rPr lang="en-US" sz="1600" b="1" i="1" dirty="0" err="1">
                  <a:solidFill>
                    <a:srgbClr val="EEEEEE"/>
                  </a:solidFill>
                  <a:latin typeface="Blacker Sans Text Bold Italics"/>
                  <a:ea typeface="Blacker Sans Text Bold Italics"/>
                  <a:cs typeface="Blacker Sans Text Bold Italics"/>
                  <a:sym typeface="Blacker Sans Text Bold Italics"/>
                </a:rPr>
                <a:t>năm</a:t>
              </a:r>
              <a:r>
                <a:rPr lang="en-US" sz="1600" b="1" i="1" dirty="0">
                  <a:solidFill>
                    <a:srgbClr val="EEEEEE"/>
                  </a:solidFill>
                  <a:latin typeface="Blacker Sans Text Bold Italics"/>
                  <a:ea typeface="Blacker Sans Text Bold Italics"/>
                  <a:cs typeface="Blacker Sans Text Bold Italics"/>
                  <a:sym typeface="Blacker Sans Text Bold Italics"/>
                </a:rPr>
                <a:t> 2025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73486" y="1938037"/>
            <a:ext cx="5135321" cy="138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</a:pPr>
            <a:r>
              <a:rPr lang="en-US" sz="3000" b="1" dirty="0">
                <a:solidFill>
                  <a:srgbClr val="FF3131"/>
                </a:solidFill>
                <a:latin typeface="Blacker Sans Text Bold"/>
                <a:ea typeface="Blacker Sans Text Bold"/>
                <a:cs typeface="Blacker Sans Text Bold"/>
                <a:sym typeface="Blacker Sans Text Bold"/>
              </a:rPr>
              <a:t>ĐỒ ÁN TỐT NGHIỆP </a:t>
            </a:r>
          </a:p>
          <a:p>
            <a:pPr algn="ctr">
              <a:lnSpc>
                <a:spcPts val="5720"/>
              </a:lnSpc>
            </a:pPr>
            <a:r>
              <a:rPr lang="en-US" sz="3000" b="1" dirty="0">
                <a:solidFill>
                  <a:srgbClr val="FF3131"/>
                </a:solidFill>
                <a:latin typeface="Blacker Sans Text Bold"/>
                <a:ea typeface="Blacker Sans Text Bold"/>
                <a:cs typeface="Blacker Sans Text Bold"/>
                <a:sym typeface="Blacker Sans Text Bold"/>
              </a:rPr>
              <a:t>KHÓA CTK45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3486" y="1336826"/>
            <a:ext cx="5135321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 b="1" dirty="0">
                <a:solidFill>
                  <a:srgbClr val="FF3131"/>
                </a:solidFill>
                <a:latin typeface="Blacker Sans Text Bold"/>
                <a:ea typeface="Blacker Sans Text Bold"/>
                <a:cs typeface="Blacker Sans Text Bold"/>
                <a:sym typeface="Blacker Sans Text Bold"/>
              </a:rPr>
              <a:t>BUỔI BÁO CÁO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B60454E9-D0BF-52A6-8465-172CCBF02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>
            <a:extLst>
              <a:ext uri="{FF2B5EF4-FFF2-40B4-BE49-F238E27FC236}">
                <a16:creationId xmlns:a16="http://schemas.microsoft.com/office/drawing/2014/main" id="{2F99EEF1-3C1F-2313-5A95-73F1263DE5C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369625" y="911763"/>
            <a:ext cx="2325600" cy="17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5" name="Google Shape;305;p40">
            <a:extLst>
              <a:ext uri="{FF2B5EF4-FFF2-40B4-BE49-F238E27FC236}">
                <a16:creationId xmlns:a16="http://schemas.microsoft.com/office/drawing/2014/main" id="{78557AFF-54D9-B4B8-8E0E-7EA7EA08DD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150" y="2841418"/>
            <a:ext cx="4715700" cy="6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GIỚI THIỆU WAZUH</a:t>
            </a:r>
          </a:p>
        </p:txBody>
      </p:sp>
    </p:spTree>
    <p:extLst>
      <p:ext uri="{BB962C8B-B14F-4D97-AF65-F5344CB8AC3E}">
        <p14:creationId xmlns:p14="http://schemas.microsoft.com/office/powerpoint/2010/main" val="2658188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47548BAC-8D27-07FC-A440-5B80BE582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;p29">
            <a:extLst>
              <a:ext uri="{FF2B5EF4-FFF2-40B4-BE49-F238E27FC236}">
                <a16:creationId xmlns:a16="http://schemas.microsoft.com/office/drawing/2014/main" id="{89253C09-17BD-B54B-BC85-813C0CE8A9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162" y="516335"/>
            <a:ext cx="4296538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02. GIỚI THIỆU WAZUH</a:t>
            </a:r>
            <a:endParaRPr sz="3500" b="1"/>
          </a:p>
        </p:txBody>
      </p:sp>
      <p:pic>
        <p:nvPicPr>
          <p:cNvPr id="6" name="Picture 2" descr="TryHackMe | Wazuh">
            <a:extLst>
              <a:ext uri="{FF2B5EF4-FFF2-40B4-BE49-F238E27FC236}">
                <a16:creationId xmlns:a16="http://schemas.microsoft.com/office/drawing/2014/main" id="{40346EF8-48E5-78AC-F333-047967DBD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23" y="1486585"/>
            <a:ext cx="2424108" cy="2424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A screenshot of a chat&#10;&#10;AI-generated content may be incorrect.">
            <a:extLst>
              <a:ext uri="{FF2B5EF4-FFF2-40B4-BE49-F238E27FC236}">
                <a16:creationId xmlns:a16="http://schemas.microsoft.com/office/drawing/2014/main" id="{D8B3E4FC-C8B2-4587-E72B-552FE5E9E7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461" b="31079"/>
          <a:stretch/>
        </p:blipFill>
        <p:spPr>
          <a:xfrm>
            <a:off x="2812728" y="1486585"/>
            <a:ext cx="6141720" cy="2445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5681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B60454E9-D0BF-52A6-8465-172CCBF02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49AE30-B332-90D8-052C-AC57A936A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63" y="462266"/>
            <a:ext cx="5314910" cy="6954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phần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Wazuh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0" name="Picture 6" descr="Wazuh components and data flow">
            <a:extLst>
              <a:ext uri="{FF2B5EF4-FFF2-40B4-BE49-F238E27FC236}">
                <a16:creationId xmlns:a16="http://schemas.microsoft.com/office/drawing/2014/main" id="{64A1AAD3-5C1D-B6BB-0C2F-646451A40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63" y="1095201"/>
            <a:ext cx="8289706" cy="374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46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B60454E9-D0BF-52A6-8465-172CCBF02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49AE30-B332-90D8-052C-AC57A936A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63" y="462266"/>
            <a:ext cx="3583091" cy="6954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Kiến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trúc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Wazuh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Deployment architecture">
            <a:extLst>
              <a:ext uri="{FF2B5EF4-FFF2-40B4-BE49-F238E27FC236}">
                <a16:creationId xmlns:a16="http://schemas.microsoft.com/office/drawing/2014/main" id="{178E2226-2FBC-FEC0-2844-BD606DD5F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28" y="1096020"/>
            <a:ext cx="6815944" cy="365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049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51BF-6F6F-AFF0-D07E-9D56939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99" y="531538"/>
            <a:ext cx="3742419" cy="528334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Mô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truyền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thông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DAB2D-B548-5FF2-FDF2-B7986A7CC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95" y="1059872"/>
            <a:ext cx="5290698" cy="38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24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F1933340-58E7-B687-D739-1CADB574B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>
            <a:extLst>
              <a:ext uri="{FF2B5EF4-FFF2-40B4-BE49-F238E27FC236}">
                <a16:creationId xmlns:a16="http://schemas.microsoft.com/office/drawing/2014/main" id="{C2C2B969-D597-0BFA-0559-4B3870E35D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308" y="493072"/>
            <a:ext cx="3165764" cy="4836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Tính năng nổi bật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Google Shape;305;p40">
            <a:extLst>
              <a:ext uri="{FF2B5EF4-FFF2-40B4-BE49-F238E27FC236}">
                <a16:creationId xmlns:a16="http://schemas.microsoft.com/office/drawing/2014/main" id="{470B45D6-4792-FBDA-9CFA-97C2D54F836F}"/>
              </a:ext>
            </a:extLst>
          </p:cNvPr>
          <p:cNvSpPr txBox="1">
            <a:spLocks/>
          </p:cNvSpPr>
          <p:nvPr/>
        </p:nvSpPr>
        <p:spPr>
          <a:xfrm>
            <a:off x="588818" y="1158090"/>
            <a:ext cx="3422072" cy="483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8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Giám</a:t>
            </a: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sát</a:t>
            </a: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toàn</a:t>
            </a: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vẹn</a:t>
            </a: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tệp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50" name="Picture 2" descr="File Integrity Monitoring">
            <a:extLst>
              <a:ext uri="{FF2B5EF4-FFF2-40B4-BE49-F238E27FC236}">
                <a16:creationId xmlns:a16="http://schemas.microsoft.com/office/drawing/2014/main" id="{A8468BC8-757D-C7C1-C13F-4621CE05D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572" y="1823108"/>
            <a:ext cx="6490855" cy="236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551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F1933340-58E7-B687-D739-1CADB574B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>
            <a:extLst>
              <a:ext uri="{FF2B5EF4-FFF2-40B4-BE49-F238E27FC236}">
                <a16:creationId xmlns:a16="http://schemas.microsoft.com/office/drawing/2014/main" id="{C2C2B969-D597-0BFA-0559-4B3870E35D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308" y="493072"/>
            <a:ext cx="3165764" cy="4836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Tính năng nổi bật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9B7E440-1CD0-96B3-333B-FA470A897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677" y="152698"/>
            <a:ext cx="3845754" cy="472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FD70EE-7611-BD2C-A16E-05F7F125CADB}"/>
              </a:ext>
            </a:extLst>
          </p:cNvPr>
          <p:cNvSpPr txBox="1"/>
          <p:nvPr/>
        </p:nvSpPr>
        <p:spPr>
          <a:xfrm>
            <a:off x="598344" y="976745"/>
            <a:ext cx="36859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Oswald" panose="00000500000000000000" pitchFamily="2" charset="0"/>
              </a:rPr>
              <a:t>Phát</a:t>
            </a: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Oswald" panose="00000500000000000000" pitchFamily="2" charset="0"/>
              </a:rPr>
              <a:t> </a:t>
            </a:r>
            <a:r>
              <a:rPr lang="en-US" sz="2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Oswald" panose="00000500000000000000" pitchFamily="2" charset="0"/>
              </a:rPr>
              <a:t>hiện</a:t>
            </a: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Oswald" panose="00000500000000000000" pitchFamily="2" charset="0"/>
              </a:rPr>
              <a:t> </a:t>
            </a:r>
            <a:r>
              <a:rPr lang="en-US" sz="2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Oswald" panose="00000500000000000000" pitchFamily="2" charset="0"/>
              </a:rPr>
              <a:t>lỗ</a:t>
            </a: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Oswald" panose="00000500000000000000" pitchFamily="2" charset="0"/>
              </a:rPr>
              <a:t> </a:t>
            </a:r>
            <a:r>
              <a:rPr lang="en-US" sz="2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Oswald" panose="00000500000000000000" pitchFamily="2" charset="0"/>
              </a:rPr>
              <a:t>hổng</a:t>
            </a: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Oswald" panose="00000500000000000000" pitchFamily="2" charset="0"/>
              </a:rPr>
              <a:t> </a:t>
            </a:r>
            <a:r>
              <a:rPr lang="en-US" sz="2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Oswald" panose="00000500000000000000" pitchFamily="2" charset="0"/>
              </a:rPr>
              <a:t>bảo</a:t>
            </a: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Oswald" panose="00000500000000000000" pitchFamily="2" charset="0"/>
              </a:rPr>
              <a:t> </a:t>
            </a:r>
            <a:r>
              <a:rPr lang="en-US" sz="2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Oswald" panose="00000500000000000000" pitchFamily="2" charset="0"/>
              </a:rPr>
              <a:t>mật</a:t>
            </a: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Oswald" panose="00000500000000000000" pitchFamily="2" charset="0"/>
              </a:rPr>
              <a:t>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25668D5-F9C1-4591-A82C-76415757A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53" y="1830788"/>
            <a:ext cx="4586359" cy="209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27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F1933340-58E7-B687-D739-1CADB574B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>
            <a:extLst>
              <a:ext uri="{FF2B5EF4-FFF2-40B4-BE49-F238E27FC236}">
                <a16:creationId xmlns:a16="http://schemas.microsoft.com/office/drawing/2014/main" id="{C2C2B969-D597-0BFA-0559-4B3870E35D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308" y="493072"/>
            <a:ext cx="3165764" cy="4836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Tính năng nổi bật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Google Shape;305;p40">
            <a:extLst>
              <a:ext uri="{FF2B5EF4-FFF2-40B4-BE49-F238E27FC236}">
                <a16:creationId xmlns:a16="http://schemas.microsoft.com/office/drawing/2014/main" id="{93FC952D-A261-C4E2-2FA1-BD09944ADD59}"/>
              </a:ext>
            </a:extLst>
          </p:cNvPr>
          <p:cNvSpPr txBox="1">
            <a:spLocks/>
          </p:cNvSpPr>
          <p:nvPr/>
        </p:nvSpPr>
        <p:spPr>
          <a:xfrm>
            <a:off x="588818" y="1158090"/>
            <a:ext cx="3422072" cy="483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Phản hồi chủ động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CA4204-A662-8255-453A-A08046BCF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" y="1793726"/>
            <a:ext cx="8275320" cy="276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785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3CDF73FC-4787-1BB4-7638-D9F299323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>
            <a:extLst>
              <a:ext uri="{FF2B5EF4-FFF2-40B4-BE49-F238E27FC236}">
                <a16:creationId xmlns:a16="http://schemas.microsoft.com/office/drawing/2014/main" id="{57DA9B00-62C7-BDB9-4A3E-67DAA45AC4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308" y="493072"/>
            <a:ext cx="8618334" cy="4836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Giới thiệu về các ứng dụng tích hợp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Google Shape;159;p29">
            <a:extLst>
              <a:ext uri="{FF2B5EF4-FFF2-40B4-BE49-F238E27FC236}">
                <a16:creationId xmlns:a16="http://schemas.microsoft.com/office/drawing/2014/main" id="{2F041503-4678-DD95-41F4-D084D767CE1B}"/>
              </a:ext>
            </a:extLst>
          </p:cNvPr>
          <p:cNvSpPr txBox="1">
            <a:spLocks/>
          </p:cNvSpPr>
          <p:nvPr/>
        </p:nvSpPr>
        <p:spPr>
          <a:xfrm>
            <a:off x="313563" y="1255722"/>
            <a:ext cx="8336366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pic>
        <p:nvPicPr>
          <p:cNvPr id="1028" name="Picture 4" descr="Virustotal logo - Social media &amp; Logos ...">
            <a:extLst>
              <a:ext uri="{FF2B5EF4-FFF2-40B4-BE49-F238E27FC236}">
                <a16:creationId xmlns:a16="http://schemas.microsoft.com/office/drawing/2014/main" id="{9941213D-D06F-CB03-DCAD-086CCA82B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11" y="1625054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fying threat context with VirusTotal connectors ~ VirusTotal Blog">
            <a:extLst>
              <a:ext uri="{FF2B5EF4-FFF2-40B4-BE49-F238E27FC236}">
                <a16:creationId xmlns:a16="http://schemas.microsoft.com/office/drawing/2014/main" id="{F844B9A4-181F-F464-33F3-A7D50D8D3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768" y="1008736"/>
            <a:ext cx="4976669" cy="352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86E771-8B2D-61F7-71EA-D36294DE88A2}"/>
              </a:ext>
            </a:extLst>
          </p:cNvPr>
          <p:cNvSpPr txBox="1"/>
          <p:nvPr/>
        </p:nvSpPr>
        <p:spPr>
          <a:xfrm>
            <a:off x="644310" y="1127987"/>
            <a:ext cx="1158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swald" panose="00000500000000000000" pitchFamily="2" charset="0"/>
              </a:rPr>
              <a:t>Virus Total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5912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3CDF73FC-4787-1BB4-7638-D9F299323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>
            <a:extLst>
              <a:ext uri="{FF2B5EF4-FFF2-40B4-BE49-F238E27FC236}">
                <a16:creationId xmlns:a16="http://schemas.microsoft.com/office/drawing/2014/main" id="{57DA9B00-62C7-BDB9-4A3E-67DAA45AC4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308" y="493072"/>
            <a:ext cx="8618334" cy="4836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Giới thiệu về các ứng dụng tích hợp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Google Shape;159;p29">
            <a:extLst>
              <a:ext uri="{FF2B5EF4-FFF2-40B4-BE49-F238E27FC236}">
                <a16:creationId xmlns:a16="http://schemas.microsoft.com/office/drawing/2014/main" id="{2F041503-4678-DD95-41F4-D084D767CE1B}"/>
              </a:ext>
            </a:extLst>
          </p:cNvPr>
          <p:cNvSpPr txBox="1">
            <a:spLocks/>
          </p:cNvSpPr>
          <p:nvPr/>
        </p:nvSpPr>
        <p:spPr>
          <a:xfrm>
            <a:off x="313563" y="1255722"/>
            <a:ext cx="8336366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86E771-8B2D-61F7-71EA-D36294DE88A2}"/>
              </a:ext>
            </a:extLst>
          </p:cNvPr>
          <p:cNvSpPr txBox="1"/>
          <p:nvPr/>
        </p:nvSpPr>
        <p:spPr>
          <a:xfrm>
            <a:off x="644310" y="1127987"/>
            <a:ext cx="1158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swald" panose="00000500000000000000" pitchFamily="2" charset="0"/>
              </a:rPr>
              <a:t>DFIR-IRIS</a:t>
            </a:r>
            <a:endParaRPr lang="en-US" sz="1800" dirty="0"/>
          </a:p>
        </p:txBody>
      </p:sp>
      <p:pic>
        <p:nvPicPr>
          <p:cNvPr id="2050" name="Picture 2" descr="Documentation">
            <a:extLst>
              <a:ext uri="{FF2B5EF4-FFF2-40B4-BE49-F238E27FC236}">
                <a16:creationId xmlns:a16="http://schemas.microsoft.com/office/drawing/2014/main" id="{6BBDFCCF-F740-CEDE-38ED-AE6ED274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93" y="1622939"/>
            <a:ext cx="2522116" cy="84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E5FB0DA-5FE1-EDCA-4BAB-26EF0494E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139" y="1104480"/>
            <a:ext cx="5596800" cy="31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560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0" y="-5128"/>
            <a:ext cx="1666875" cy="1666875"/>
          </a:xfrm>
          <a:custGeom>
            <a:avLst/>
            <a:gdLst/>
            <a:ahLst/>
            <a:cxnLst/>
            <a:rect l="l" t="t" r="r" b="b"/>
            <a:pathLst>
              <a:path w="6667500" h="6667500">
                <a:moveTo>
                  <a:pt x="0" y="0"/>
                </a:moveTo>
                <a:lnTo>
                  <a:pt x="6667500" y="0"/>
                </a:lnTo>
                <a:lnTo>
                  <a:pt x="6667500" y="6667500"/>
                </a:lnTo>
                <a:lnTo>
                  <a:pt x="0" y="666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875"/>
          </a:p>
        </p:txBody>
      </p:sp>
      <p:sp>
        <p:nvSpPr>
          <p:cNvPr id="3" name="Freeform 3"/>
          <p:cNvSpPr/>
          <p:nvPr/>
        </p:nvSpPr>
        <p:spPr>
          <a:xfrm rot="5400000" flipH="1">
            <a:off x="0" y="3476625"/>
            <a:ext cx="1666875" cy="1666875"/>
          </a:xfrm>
          <a:custGeom>
            <a:avLst/>
            <a:gdLst/>
            <a:ahLst/>
            <a:cxnLst/>
            <a:rect l="l" t="t" r="r" b="b"/>
            <a:pathLst>
              <a:path w="6667500" h="6667500">
                <a:moveTo>
                  <a:pt x="6667500" y="0"/>
                </a:moveTo>
                <a:lnTo>
                  <a:pt x="0" y="0"/>
                </a:lnTo>
                <a:lnTo>
                  <a:pt x="0" y="6667500"/>
                </a:lnTo>
                <a:lnTo>
                  <a:pt x="6667500" y="6667500"/>
                </a:lnTo>
                <a:lnTo>
                  <a:pt x="66675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875"/>
          </a:p>
        </p:txBody>
      </p:sp>
      <p:sp>
        <p:nvSpPr>
          <p:cNvPr id="4" name="Freeform 4"/>
          <p:cNvSpPr/>
          <p:nvPr/>
        </p:nvSpPr>
        <p:spPr>
          <a:xfrm flipH="1">
            <a:off x="7477125" y="3476625"/>
            <a:ext cx="1666875" cy="1666875"/>
          </a:xfrm>
          <a:custGeom>
            <a:avLst/>
            <a:gdLst/>
            <a:ahLst/>
            <a:cxnLst/>
            <a:rect l="l" t="t" r="r" b="b"/>
            <a:pathLst>
              <a:path w="6667500" h="6667500">
                <a:moveTo>
                  <a:pt x="6667500" y="0"/>
                </a:moveTo>
                <a:lnTo>
                  <a:pt x="0" y="0"/>
                </a:lnTo>
                <a:lnTo>
                  <a:pt x="0" y="6667500"/>
                </a:lnTo>
                <a:lnTo>
                  <a:pt x="6667500" y="6667500"/>
                </a:lnTo>
                <a:lnTo>
                  <a:pt x="66675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875"/>
          </a:p>
        </p:txBody>
      </p:sp>
      <p:sp>
        <p:nvSpPr>
          <p:cNvPr id="5" name="Freeform 5"/>
          <p:cNvSpPr/>
          <p:nvPr/>
        </p:nvSpPr>
        <p:spPr>
          <a:xfrm rot="5400000" flipV="1">
            <a:off x="7477125" y="0"/>
            <a:ext cx="1666875" cy="1666875"/>
          </a:xfrm>
          <a:custGeom>
            <a:avLst/>
            <a:gdLst/>
            <a:ahLst/>
            <a:cxnLst/>
            <a:rect l="l" t="t" r="r" b="b"/>
            <a:pathLst>
              <a:path w="6667500" h="6667500">
                <a:moveTo>
                  <a:pt x="0" y="6667500"/>
                </a:moveTo>
                <a:lnTo>
                  <a:pt x="6667500" y="6667500"/>
                </a:lnTo>
                <a:lnTo>
                  <a:pt x="6667500" y="0"/>
                </a:lnTo>
                <a:lnTo>
                  <a:pt x="0" y="0"/>
                </a:lnTo>
                <a:lnTo>
                  <a:pt x="0" y="66675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875"/>
          </a:p>
        </p:txBody>
      </p:sp>
      <p:sp>
        <p:nvSpPr>
          <p:cNvPr id="7" name="TextBox 7"/>
          <p:cNvSpPr txBox="1"/>
          <p:nvPr/>
        </p:nvSpPr>
        <p:spPr>
          <a:xfrm>
            <a:off x="1964928" y="1013021"/>
            <a:ext cx="588768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 b="1" dirty="0">
                <a:solidFill>
                  <a:srgbClr val="FF3131"/>
                </a:solidFill>
                <a:latin typeface="Times New Roman" panose="02020603050405020304" pitchFamily="18" charset="0"/>
                <a:ea typeface="Blacker Sans Text Bold"/>
                <a:cs typeface="Times New Roman" panose="02020603050405020304" pitchFamily="18" charset="0"/>
                <a:sym typeface="Blacker Sans Text Bold"/>
              </a:rPr>
              <a:t>BÁO CÁO ĐỒ ÁN TỐT NGHIỆP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683153" y="217080"/>
            <a:ext cx="3416953" cy="428625"/>
            <a:chOff x="0" y="0"/>
            <a:chExt cx="18223749" cy="2286000"/>
          </a:xfrm>
        </p:grpSpPr>
        <p:sp>
          <p:nvSpPr>
            <p:cNvPr id="9" name="Freeform 9"/>
            <p:cNvSpPr/>
            <p:nvPr/>
          </p:nvSpPr>
          <p:spPr>
            <a:xfrm>
              <a:off x="15937749" y="0"/>
              <a:ext cx="2286000" cy="2286000"/>
            </a:xfrm>
            <a:custGeom>
              <a:avLst/>
              <a:gdLst/>
              <a:ahLst/>
              <a:cxnLst/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 sz="875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781301" y="127003"/>
              <a:ext cx="12657749" cy="1915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en-US" sz="1200" dirty="0">
                  <a:solidFill>
                    <a:srgbClr val="FF3131"/>
                  </a:solidFill>
                  <a:latin typeface="Times New Roman" panose="02020603050405020304" pitchFamily="18" charset="0"/>
                  <a:ea typeface="Blacker Sans Text Bold"/>
                  <a:cs typeface="Times New Roman" panose="02020603050405020304" pitchFamily="18" charset="0"/>
                  <a:sym typeface="Blacker Sans Text Bold"/>
                </a:rPr>
                <a:t>TRƯỜNG ĐẠI HỌC ĐÀ LẠT</a:t>
              </a:r>
            </a:p>
            <a:p>
              <a:pPr algn="ctr">
                <a:lnSpc>
                  <a:spcPts val="1440"/>
                </a:lnSpc>
              </a:pPr>
              <a:r>
                <a:rPr lang="en-US" sz="1200" b="1" dirty="0">
                  <a:solidFill>
                    <a:srgbClr val="FF3131"/>
                  </a:solidFill>
                  <a:latin typeface="Times New Roman" panose="02020603050405020304" pitchFamily="18" charset="0"/>
                  <a:ea typeface="Blacker Sans Text Bold"/>
                  <a:cs typeface="Times New Roman" panose="02020603050405020304" pitchFamily="18" charset="0"/>
                  <a:sym typeface="Blacker Sans Text Bold"/>
                </a:rPr>
                <a:t>KHOA CÔNG NGHỆ THÔNG TIN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2286000" cy="2286000"/>
            </a:xfrm>
            <a:custGeom>
              <a:avLst/>
              <a:gdLst/>
              <a:ahLst/>
              <a:cxnLst/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 sz="875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29312" y="1696158"/>
            <a:ext cx="6806555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defRPr/>
            </a:pPr>
            <a:r>
              <a:rPr lang="en" sz="3200" dirty="0">
                <a:solidFill>
                  <a:schemeClr val="bg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VÀ TRIỂN KHAI</a:t>
            </a:r>
            <a:br>
              <a:rPr lang="en" sz="3200" dirty="0">
                <a:solidFill>
                  <a:schemeClr val="bg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3200" dirty="0">
                <a:solidFill>
                  <a:schemeClr val="bg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SIEM BẰNG WAZUH</a:t>
            </a:r>
            <a:endParaRPr lang="en-US" sz="3000" b="1" dirty="0">
              <a:solidFill>
                <a:schemeClr val="bg2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38118" y="3391975"/>
            <a:ext cx="2480884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40"/>
              </a:lnSpc>
            </a:pPr>
            <a:r>
              <a:rPr lang="en-US" dirty="0" err="1">
                <a:solidFill>
                  <a:srgbClr val="FF3131"/>
                </a:solidFill>
                <a:latin typeface="Times New Roman" panose="02020603050405020304" pitchFamily="18" charset="0"/>
                <a:ea typeface="Blacker Sans Text"/>
                <a:cs typeface="Times New Roman" panose="02020603050405020304" pitchFamily="18" charset="0"/>
                <a:sym typeface="Blacker Sans Text"/>
              </a:rPr>
              <a:t>Giảng</a:t>
            </a:r>
            <a:r>
              <a:rPr lang="en-US" dirty="0">
                <a:solidFill>
                  <a:srgbClr val="FF3131"/>
                </a:solidFill>
                <a:latin typeface="Times New Roman" panose="02020603050405020304" pitchFamily="18" charset="0"/>
                <a:ea typeface="Blacker Sans Text"/>
                <a:cs typeface="Times New Roman" panose="02020603050405020304" pitchFamily="18" charset="0"/>
                <a:sym typeface="Blacker Sans Text"/>
              </a:rPr>
              <a:t> </a:t>
            </a:r>
            <a:r>
              <a:rPr lang="en-US" dirty="0" err="1">
                <a:solidFill>
                  <a:srgbClr val="FF3131"/>
                </a:solidFill>
                <a:latin typeface="Times New Roman" panose="02020603050405020304" pitchFamily="18" charset="0"/>
                <a:ea typeface="Blacker Sans Text"/>
                <a:cs typeface="Times New Roman" panose="02020603050405020304" pitchFamily="18" charset="0"/>
                <a:sym typeface="Blacker Sans Text"/>
              </a:rPr>
              <a:t>viên</a:t>
            </a:r>
            <a:r>
              <a:rPr lang="en-US" dirty="0">
                <a:solidFill>
                  <a:srgbClr val="FF3131"/>
                </a:solidFill>
                <a:latin typeface="Times New Roman" panose="02020603050405020304" pitchFamily="18" charset="0"/>
                <a:ea typeface="Blacker Sans Text"/>
                <a:cs typeface="Times New Roman" panose="02020603050405020304" pitchFamily="18" charset="0"/>
                <a:sym typeface="Blacker Sans Text"/>
              </a:rPr>
              <a:t> </a:t>
            </a:r>
            <a:r>
              <a:rPr lang="en-US" dirty="0" err="1">
                <a:solidFill>
                  <a:srgbClr val="FF3131"/>
                </a:solidFill>
                <a:latin typeface="Times New Roman" panose="02020603050405020304" pitchFamily="18" charset="0"/>
                <a:ea typeface="Blacker Sans Text"/>
                <a:cs typeface="Times New Roman" panose="02020603050405020304" pitchFamily="18" charset="0"/>
                <a:sym typeface="Blacker Sans Text"/>
              </a:rPr>
              <a:t>hướng</a:t>
            </a:r>
            <a:r>
              <a:rPr lang="en-US" dirty="0">
                <a:solidFill>
                  <a:srgbClr val="FF3131"/>
                </a:solidFill>
                <a:latin typeface="Times New Roman" panose="02020603050405020304" pitchFamily="18" charset="0"/>
                <a:ea typeface="Blacker Sans Text"/>
                <a:cs typeface="Times New Roman" panose="02020603050405020304" pitchFamily="18" charset="0"/>
                <a:sym typeface="Blacker Sans Text"/>
              </a:rPr>
              <a:t> </a:t>
            </a:r>
            <a:r>
              <a:rPr lang="en-US" dirty="0" err="1">
                <a:solidFill>
                  <a:srgbClr val="FF3131"/>
                </a:solidFill>
                <a:latin typeface="Times New Roman" panose="02020603050405020304" pitchFamily="18" charset="0"/>
                <a:ea typeface="Blacker Sans Text"/>
                <a:cs typeface="Times New Roman" panose="02020603050405020304" pitchFamily="18" charset="0"/>
                <a:sym typeface="Blacker Sans Text"/>
              </a:rPr>
              <a:t>dẫn</a:t>
            </a:r>
            <a:r>
              <a:rPr lang="en-US" dirty="0">
                <a:solidFill>
                  <a:srgbClr val="FF3131"/>
                </a:solidFill>
                <a:latin typeface="Times New Roman" panose="02020603050405020304" pitchFamily="18" charset="0"/>
                <a:ea typeface="Blacker Sans Text"/>
                <a:cs typeface="Times New Roman" panose="02020603050405020304" pitchFamily="18" charset="0"/>
                <a:sym typeface="Blacker Sans Text"/>
              </a:rPr>
              <a:t>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46751" y="3630513"/>
            <a:ext cx="1572251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40"/>
              </a:lnSpc>
            </a:pPr>
            <a:r>
              <a:rPr lang="en-US" dirty="0">
                <a:solidFill>
                  <a:srgbClr val="FF3131"/>
                </a:solidFill>
                <a:latin typeface="Times New Roman" panose="02020603050405020304" pitchFamily="18" charset="0"/>
                <a:ea typeface="Blacker Sans Text"/>
                <a:cs typeface="Times New Roman" panose="02020603050405020304" pitchFamily="18" charset="0"/>
                <a:sym typeface="Blacker Sans Text"/>
              </a:rPr>
              <a:t>Sinh </a:t>
            </a:r>
            <a:r>
              <a:rPr lang="en-US" dirty="0" err="1">
                <a:solidFill>
                  <a:srgbClr val="FF3131"/>
                </a:solidFill>
                <a:latin typeface="Times New Roman" panose="02020603050405020304" pitchFamily="18" charset="0"/>
                <a:ea typeface="Blacker Sans Text"/>
                <a:cs typeface="Times New Roman" panose="02020603050405020304" pitchFamily="18" charset="0"/>
                <a:sym typeface="Blacker Sans Text"/>
              </a:rPr>
              <a:t>viên</a:t>
            </a:r>
            <a:r>
              <a:rPr lang="en-US" dirty="0">
                <a:solidFill>
                  <a:srgbClr val="FF3131"/>
                </a:solidFill>
                <a:latin typeface="Times New Roman" panose="02020603050405020304" pitchFamily="18" charset="0"/>
                <a:ea typeface="Blacker Sans Text"/>
                <a:cs typeface="Times New Roman" panose="02020603050405020304" pitchFamily="18" charset="0"/>
                <a:sym typeface="Blacker Sans Text"/>
              </a:rPr>
              <a:t> </a:t>
            </a:r>
            <a:r>
              <a:rPr lang="en-US" dirty="0" err="1">
                <a:solidFill>
                  <a:srgbClr val="FF3131"/>
                </a:solidFill>
                <a:latin typeface="Times New Roman" panose="02020603050405020304" pitchFamily="18" charset="0"/>
                <a:ea typeface="Blacker Sans Text"/>
                <a:cs typeface="Times New Roman" panose="02020603050405020304" pitchFamily="18" charset="0"/>
                <a:sym typeface="Blacker Sans Text"/>
              </a:rPr>
              <a:t>thực</a:t>
            </a:r>
            <a:r>
              <a:rPr lang="en-US" dirty="0">
                <a:solidFill>
                  <a:srgbClr val="FF3131"/>
                </a:solidFill>
                <a:latin typeface="Times New Roman" panose="02020603050405020304" pitchFamily="18" charset="0"/>
                <a:ea typeface="Blacker Sans Text"/>
                <a:cs typeface="Times New Roman" panose="02020603050405020304" pitchFamily="18" charset="0"/>
                <a:sym typeface="Blacker Sans Text"/>
              </a:rPr>
              <a:t> </a:t>
            </a:r>
            <a:r>
              <a:rPr lang="en-US" dirty="0" err="1">
                <a:solidFill>
                  <a:srgbClr val="FF3131"/>
                </a:solidFill>
                <a:latin typeface="Times New Roman" panose="02020603050405020304" pitchFamily="18" charset="0"/>
                <a:ea typeface="Blacker Sans Text"/>
                <a:cs typeface="Times New Roman" panose="02020603050405020304" pitchFamily="18" charset="0"/>
                <a:sym typeface="Blacker Sans Text"/>
              </a:rPr>
              <a:t>hiện</a:t>
            </a:r>
            <a:r>
              <a:rPr lang="en-US" dirty="0">
                <a:solidFill>
                  <a:srgbClr val="FF3131"/>
                </a:solidFill>
                <a:latin typeface="Times New Roman" panose="02020603050405020304" pitchFamily="18" charset="0"/>
                <a:ea typeface="Blacker Sans Text"/>
                <a:cs typeface="Times New Roman" panose="02020603050405020304" pitchFamily="18" charset="0"/>
                <a:sym typeface="Blacker Sans Text"/>
              </a:rPr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92A534-9C9E-F71F-F303-725EBA7C774C}"/>
              </a:ext>
            </a:extLst>
          </p:cNvPr>
          <p:cNvSpPr txBox="1"/>
          <p:nvPr/>
        </p:nvSpPr>
        <p:spPr>
          <a:xfrm>
            <a:off x="3849570" y="4338704"/>
            <a:ext cx="518979" cy="297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80"/>
              </a:lnSpc>
            </a:pPr>
            <a:r>
              <a:rPr lang="en-US" sz="1375" dirty="0" err="1">
                <a:solidFill>
                  <a:srgbClr val="FF3131"/>
                </a:solidFill>
                <a:latin typeface="Times New Roman" panose="02020603050405020304" pitchFamily="18" charset="0"/>
                <a:ea typeface="Blacker Sans Text"/>
                <a:cs typeface="Times New Roman" panose="02020603050405020304" pitchFamily="18" charset="0"/>
                <a:sym typeface="Blacker Sans Text"/>
              </a:rPr>
              <a:t>Lớp</a:t>
            </a:r>
            <a:r>
              <a:rPr lang="en-US" sz="1375" dirty="0">
                <a:solidFill>
                  <a:srgbClr val="FF3131"/>
                </a:solidFill>
                <a:latin typeface="Times New Roman" panose="02020603050405020304" pitchFamily="18" charset="0"/>
                <a:ea typeface="Blacker Sans Text"/>
                <a:cs typeface="Times New Roman" panose="02020603050405020304" pitchFamily="18" charset="0"/>
                <a:sym typeface="Blacker Sans Text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B5401-D774-D7BB-9532-1E918F0F44E9}"/>
              </a:ext>
            </a:extLst>
          </p:cNvPr>
          <p:cNvSpPr txBox="1"/>
          <p:nvPr/>
        </p:nvSpPr>
        <p:spPr>
          <a:xfrm>
            <a:off x="4337533" y="3322736"/>
            <a:ext cx="2480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Văn Huy Dũng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EE1AC0-3D09-2645-1DCF-94FE1F30E100}"/>
              </a:ext>
            </a:extLst>
          </p:cNvPr>
          <p:cNvSpPr txBox="1"/>
          <p:nvPr/>
        </p:nvSpPr>
        <p:spPr>
          <a:xfrm>
            <a:off x="4337533" y="3572805"/>
            <a:ext cx="28260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vi-VN" sz="1400" b="0" i="0" u="none" strike="noStrike" dirty="0">
                <a:solidFill>
                  <a:schemeClr val="bg2"/>
                </a:solidFill>
                <a:effectLst/>
                <a:latin typeface="+mj-lt"/>
              </a:rPr>
              <a:t>2111903</a:t>
            </a:r>
            <a:r>
              <a:rPr lang="vi-VN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Hoàng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Long - 2</a:t>
            </a:r>
            <a:r>
              <a:rPr lang="en-US" sz="1400" b="0" i="0" u="none" strike="noStrike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111860</a:t>
            </a:r>
            <a:endParaRPr lang="en-US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- 2111886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B9968-5199-F063-5D23-FED768B21A91}"/>
              </a:ext>
            </a:extLst>
          </p:cNvPr>
          <p:cNvSpPr txBox="1"/>
          <p:nvPr/>
        </p:nvSpPr>
        <p:spPr>
          <a:xfrm>
            <a:off x="4337533" y="4334688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CTK45A-MMT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3">
          <a:extLst>
            <a:ext uri="{FF2B5EF4-FFF2-40B4-BE49-F238E27FC236}">
              <a16:creationId xmlns:a16="http://schemas.microsoft.com/office/drawing/2014/main" id="{1C0B9FC2-5191-336C-5D7E-E549008CF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>
            <a:extLst>
              <a:ext uri="{FF2B5EF4-FFF2-40B4-BE49-F238E27FC236}">
                <a16:creationId xmlns:a16="http://schemas.microsoft.com/office/drawing/2014/main" id="{5728B938-6D01-0619-EEE6-30DF6B7187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308" y="493072"/>
            <a:ext cx="8618334" cy="4836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Giới thiệu về các ứng dụng tích hợp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Google Shape;159;p29">
            <a:extLst>
              <a:ext uri="{FF2B5EF4-FFF2-40B4-BE49-F238E27FC236}">
                <a16:creationId xmlns:a16="http://schemas.microsoft.com/office/drawing/2014/main" id="{06A9F17A-CC44-0AA6-FF88-556BDFFBE2EE}"/>
              </a:ext>
            </a:extLst>
          </p:cNvPr>
          <p:cNvSpPr txBox="1">
            <a:spLocks/>
          </p:cNvSpPr>
          <p:nvPr/>
        </p:nvSpPr>
        <p:spPr>
          <a:xfrm>
            <a:off x="313563" y="1255722"/>
            <a:ext cx="8336366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FD5EC-C27F-0DD0-4ED7-77CFC7FB4B95}"/>
              </a:ext>
            </a:extLst>
          </p:cNvPr>
          <p:cNvSpPr txBox="1"/>
          <p:nvPr/>
        </p:nvSpPr>
        <p:spPr>
          <a:xfrm>
            <a:off x="644310" y="1127987"/>
            <a:ext cx="1158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swald" panose="00000500000000000000" pitchFamily="2" charset="0"/>
              </a:rPr>
              <a:t>Suricata</a:t>
            </a: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14EF92-E7F7-D4DE-C95C-9265B044A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8" y="1604846"/>
            <a:ext cx="40005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B901F-5D31-D66E-3381-289CCED9C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6" y="2055273"/>
            <a:ext cx="4183380" cy="190921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A28939-8096-5079-A1BE-09F5B70E8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063" y="1690244"/>
            <a:ext cx="4772371" cy="21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15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B26593BA-E2AF-25FB-FCAC-D028FEFDF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>
            <a:extLst>
              <a:ext uri="{FF2B5EF4-FFF2-40B4-BE49-F238E27FC236}">
                <a16:creationId xmlns:a16="http://schemas.microsoft.com/office/drawing/2014/main" id="{1FA32A2F-F2F0-1909-7E1D-5682B92409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817" y="56395"/>
            <a:ext cx="3623047" cy="4836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Kết quả đạt được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Google Shape;159;p29">
            <a:extLst>
              <a:ext uri="{FF2B5EF4-FFF2-40B4-BE49-F238E27FC236}">
                <a16:creationId xmlns:a16="http://schemas.microsoft.com/office/drawing/2014/main" id="{30FAC4A5-D5AE-442F-9325-86D266E91BFA}"/>
              </a:ext>
            </a:extLst>
          </p:cNvPr>
          <p:cNvSpPr txBox="1">
            <a:spLocks/>
          </p:cNvSpPr>
          <p:nvPr/>
        </p:nvSpPr>
        <p:spPr>
          <a:xfrm>
            <a:off x="403817" y="838200"/>
            <a:ext cx="8336366" cy="4007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Thu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thập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được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log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event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từ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thiết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bị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trong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hệ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thống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: firewall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PfSense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hệ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điều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hành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(ubuntu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windows).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Xây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dựng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triển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khai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thành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công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hệ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thống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kiến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trúc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quản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lý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Triển khai ba tính năng quan trọng của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Wazuh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như giám sát toàn vẹn tệp (FIM), phát hiện lỗ hổng bảo mật (Vulnerability detection) và phản hồi chủ động (Active response).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Tích hợp Virus Total, DFIR-IRIS, Telegram, Suricata.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Thông qua Suricata đọc log, cấu hình rules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trên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Suricata, qua đó phát hiện và ngăn chặn tấn công brute force.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Phát hiện các tệp nhị phân đáng ngờ trên Endpoint và phát hiện tiến trình chạy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ẩn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Phát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hiện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các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cuộc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tấn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Oswald" panose="00000500000000000000" pitchFamily="2" charset="0"/>
              </a:rPr>
              <a:t>công</a:t>
            </a: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 SQL Injection.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  <a:latin typeface="Oswald" panose="00000500000000000000" pitchFamily="2" charset="0"/>
              </a:rPr>
              <a:t>Sao lưu và khôi phục,  quản lý Snapshot.</a:t>
            </a:r>
            <a:endParaRPr lang="en-US" dirty="0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812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F1933340-58E7-B687-D739-1CADB574B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>
            <a:extLst>
              <a:ext uri="{FF2B5EF4-FFF2-40B4-BE49-F238E27FC236}">
                <a16:creationId xmlns:a16="http://schemas.microsoft.com/office/drawing/2014/main" id="{5E367E4E-DDC7-EDD2-CC25-7A6DA6D12B8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369625" y="911763"/>
            <a:ext cx="2325600" cy="17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5" name="Google Shape;305;p40">
            <a:extLst>
              <a:ext uri="{FF2B5EF4-FFF2-40B4-BE49-F238E27FC236}">
                <a16:creationId xmlns:a16="http://schemas.microsoft.com/office/drawing/2014/main" id="{C2C2B969-D597-0BFA-0559-4B3870E35D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0985" y="3025613"/>
            <a:ext cx="6022029" cy="6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SƠ ĐỒ TRIỂN KHAI</a:t>
            </a:r>
          </a:p>
        </p:txBody>
      </p:sp>
    </p:spTree>
    <p:extLst>
      <p:ext uri="{BB962C8B-B14F-4D97-AF65-F5344CB8AC3E}">
        <p14:creationId xmlns:p14="http://schemas.microsoft.com/office/powerpoint/2010/main" val="985698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7E5E92F8-AADB-1382-A7ED-F2B8A9436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;p29">
            <a:extLst>
              <a:ext uri="{FF2B5EF4-FFF2-40B4-BE49-F238E27FC236}">
                <a16:creationId xmlns:a16="http://schemas.microsoft.com/office/drawing/2014/main" id="{7E5A41A0-6EDC-60A3-3765-8DD4DFD921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873" y="148473"/>
            <a:ext cx="4774631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MÔ HÌNH TRIỂN KHAI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01692-61B9-6CA1-20F3-1EE8FB00A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722" y="805341"/>
            <a:ext cx="6132556" cy="418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93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05;p40">
            <a:extLst>
              <a:ext uri="{FF2B5EF4-FFF2-40B4-BE49-F238E27FC236}">
                <a16:creationId xmlns:a16="http://schemas.microsoft.com/office/drawing/2014/main" id="{B9D614F4-0139-F35B-69E6-32B51896EB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739" y="203408"/>
            <a:ext cx="3165764" cy="4836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Chức năng mới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Google Shape;305;p40">
            <a:extLst>
              <a:ext uri="{FF2B5EF4-FFF2-40B4-BE49-F238E27FC236}">
                <a16:creationId xmlns:a16="http://schemas.microsoft.com/office/drawing/2014/main" id="{10E93F8A-F1C7-116B-21FB-A2B8610D505C}"/>
              </a:ext>
            </a:extLst>
          </p:cNvPr>
          <p:cNvSpPr txBox="1">
            <a:spLocks/>
          </p:cNvSpPr>
          <p:nvPr/>
        </p:nvSpPr>
        <p:spPr>
          <a:xfrm>
            <a:off x="598342" y="662442"/>
            <a:ext cx="6011679" cy="483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Phát hiện và ngăn chặn tấn </a:t>
            </a:r>
            <a:r>
              <a:rPr lang="en-US" sz="2800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công</a:t>
            </a: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Brute Force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C86FA2-911A-B5EE-B8B7-0AB7207DA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32" y="1146115"/>
            <a:ext cx="8783936" cy="368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64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05;p40">
            <a:extLst>
              <a:ext uri="{FF2B5EF4-FFF2-40B4-BE49-F238E27FC236}">
                <a16:creationId xmlns:a16="http://schemas.microsoft.com/office/drawing/2014/main" id="{CED89ACE-CB6A-F7D6-02B3-19FED7F13EE0}"/>
              </a:ext>
            </a:extLst>
          </p:cNvPr>
          <p:cNvSpPr txBox="1">
            <a:spLocks/>
          </p:cNvSpPr>
          <p:nvPr/>
        </p:nvSpPr>
        <p:spPr>
          <a:xfrm>
            <a:off x="202114" y="235919"/>
            <a:ext cx="3165764" cy="483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Chức năng mới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Google Shape;305;p40">
            <a:extLst>
              <a:ext uri="{FF2B5EF4-FFF2-40B4-BE49-F238E27FC236}">
                <a16:creationId xmlns:a16="http://schemas.microsoft.com/office/drawing/2014/main" id="{071968C1-6BBB-E585-95A6-EDDD3C545B29}"/>
              </a:ext>
            </a:extLst>
          </p:cNvPr>
          <p:cNvSpPr txBox="1">
            <a:spLocks/>
          </p:cNvSpPr>
          <p:nvPr/>
        </p:nvSpPr>
        <p:spPr>
          <a:xfrm>
            <a:off x="560242" y="719592"/>
            <a:ext cx="5583383" cy="413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Phát hiện các cuộc tấn công SQL Injection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70461-EAF4-DA88-791B-12AA7AC5A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91" y="1203265"/>
            <a:ext cx="8817018" cy="35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4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05;p40">
            <a:extLst>
              <a:ext uri="{FF2B5EF4-FFF2-40B4-BE49-F238E27FC236}">
                <a16:creationId xmlns:a16="http://schemas.microsoft.com/office/drawing/2014/main" id="{28BF3900-ED54-FE63-52B0-1E019CCA846B}"/>
              </a:ext>
            </a:extLst>
          </p:cNvPr>
          <p:cNvSpPr txBox="1">
            <a:spLocks/>
          </p:cNvSpPr>
          <p:nvPr/>
        </p:nvSpPr>
        <p:spPr>
          <a:xfrm>
            <a:off x="202114" y="235919"/>
            <a:ext cx="3165764" cy="483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Chức năng mới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Google Shape;305;p40">
            <a:extLst>
              <a:ext uri="{FF2B5EF4-FFF2-40B4-BE49-F238E27FC236}">
                <a16:creationId xmlns:a16="http://schemas.microsoft.com/office/drawing/2014/main" id="{EBB26354-C67D-4980-56C5-B2540B674A29}"/>
              </a:ext>
            </a:extLst>
          </p:cNvPr>
          <p:cNvSpPr txBox="1">
            <a:spLocks/>
          </p:cNvSpPr>
          <p:nvPr/>
        </p:nvSpPr>
        <p:spPr>
          <a:xfrm>
            <a:off x="588817" y="719592"/>
            <a:ext cx="6926408" cy="413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Phát hiện các tệp nhị phân đáng ngờ trên Endpoint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74107-0556-6993-BEBB-950AB07F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4" y="1134867"/>
            <a:ext cx="8739772" cy="377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9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05;p40">
            <a:extLst>
              <a:ext uri="{FF2B5EF4-FFF2-40B4-BE49-F238E27FC236}">
                <a16:creationId xmlns:a16="http://schemas.microsoft.com/office/drawing/2014/main" id="{BE3C00C1-ABE4-0111-CEE2-76E159BF6CF6}"/>
              </a:ext>
            </a:extLst>
          </p:cNvPr>
          <p:cNvSpPr txBox="1">
            <a:spLocks/>
          </p:cNvSpPr>
          <p:nvPr/>
        </p:nvSpPr>
        <p:spPr>
          <a:xfrm>
            <a:off x="236392" y="178065"/>
            <a:ext cx="3165764" cy="483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Chức năng mới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Google Shape;305;p40">
            <a:extLst>
              <a:ext uri="{FF2B5EF4-FFF2-40B4-BE49-F238E27FC236}">
                <a16:creationId xmlns:a16="http://schemas.microsoft.com/office/drawing/2014/main" id="{A528725A-4F2D-EA66-1831-B8604FB8A2E1}"/>
              </a:ext>
            </a:extLst>
          </p:cNvPr>
          <p:cNvSpPr txBox="1">
            <a:spLocks/>
          </p:cNvSpPr>
          <p:nvPr/>
        </p:nvSpPr>
        <p:spPr>
          <a:xfrm>
            <a:off x="560242" y="686556"/>
            <a:ext cx="3678383" cy="413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Phát hiện các tiến trình ẩn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71E6A7-A446-839B-35CC-999547BAE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3" y="1224895"/>
            <a:ext cx="8841734" cy="30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95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05;p40">
            <a:extLst>
              <a:ext uri="{FF2B5EF4-FFF2-40B4-BE49-F238E27FC236}">
                <a16:creationId xmlns:a16="http://schemas.microsoft.com/office/drawing/2014/main" id="{F10FDE0E-3B52-589B-C819-5D7DA1C6E0BE}"/>
              </a:ext>
            </a:extLst>
          </p:cNvPr>
          <p:cNvSpPr txBox="1">
            <a:spLocks/>
          </p:cNvSpPr>
          <p:nvPr/>
        </p:nvSpPr>
        <p:spPr>
          <a:xfrm>
            <a:off x="202114" y="235919"/>
            <a:ext cx="3165764" cy="483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Tính năng nổi bật</a:t>
            </a:r>
          </a:p>
        </p:txBody>
      </p:sp>
      <p:sp>
        <p:nvSpPr>
          <p:cNvPr id="6" name="Google Shape;305;p40">
            <a:extLst>
              <a:ext uri="{FF2B5EF4-FFF2-40B4-BE49-F238E27FC236}">
                <a16:creationId xmlns:a16="http://schemas.microsoft.com/office/drawing/2014/main" id="{3D8F73D4-E29A-1080-A101-0BB0B226EEED}"/>
              </a:ext>
            </a:extLst>
          </p:cNvPr>
          <p:cNvSpPr txBox="1">
            <a:spLocks/>
          </p:cNvSpPr>
          <p:nvPr/>
        </p:nvSpPr>
        <p:spPr>
          <a:xfrm>
            <a:off x="560242" y="719592"/>
            <a:ext cx="3165765" cy="413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Sao lưu và khôi phục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4676C7-709A-6E2D-2946-2548486D2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" y="1203265"/>
            <a:ext cx="8770620" cy="36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92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0CDD207F-E5CC-78D9-F114-CD4D4C43E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>
            <a:extLst>
              <a:ext uri="{FF2B5EF4-FFF2-40B4-BE49-F238E27FC236}">
                <a16:creationId xmlns:a16="http://schemas.microsoft.com/office/drawing/2014/main" id="{FD37BDC6-5B68-D0D2-319A-5C8687590B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9477" y="1664646"/>
            <a:ext cx="6022029" cy="11738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Các tính năng</a:t>
            </a:r>
          </a:p>
        </p:txBody>
      </p:sp>
    </p:spTree>
    <p:extLst>
      <p:ext uri="{BB962C8B-B14F-4D97-AF65-F5344CB8AC3E}">
        <p14:creationId xmlns:p14="http://schemas.microsoft.com/office/powerpoint/2010/main" val="374138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ctrTitle"/>
          </p:nvPr>
        </p:nvSpPr>
        <p:spPr>
          <a:xfrm>
            <a:off x="380997" y="1559654"/>
            <a:ext cx="8382002" cy="1678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TÌM HIỂU VÀ TRIỂN KHAI</a:t>
            </a:r>
            <a:br>
              <a:rPr lang="en" sz="5400" dirty="0"/>
            </a:br>
            <a:r>
              <a:rPr lang="en" sz="5400" dirty="0">
                <a:solidFill>
                  <a:schemeClr val="accent1"/>
                </a:solidFill>
              </a:rPr>
              <a:t>HỆ THỐNG SIEM BẰNG WAZUH</a:t>
            </a:r>
            <a:endParaRPr sz="5400" dirty="0">
              <a:solidFill>
                <a:schemeClr val="accent1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subTitle" idx="1"/>
          </p:nvPr>
        </p:nvSpPr>
        <p:spPr>
          <a:xfrm>
            <a:off x="2435848" y="990533"/>
            <a:ext cx="4272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" panose="00000500000000000000" pitchFamily="2" charset="0"/>
              </a:rPr>
              <a:t>ĐỒ ÁN TỐT NGHIỆP</a:t>
            </a:r>
            <a:endParaRPr dirty="0">
              <a:latin typeface="Oswald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483E2-6AA4-C9C8-63A7-739D842E9076}"/>
              </a:ext>
            </a:extLst>
          </p:cNvPr>
          <p:cNvSpPr txBox="1"/>
          <p:nvPr/>
        </p:nvSpPr>
        <p:spPr>
          <a:xfrm>
            <a:off x="2435848" y="3350235"/>
            <a:ext cx="195014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vi-VN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Giảng viên hướng dẫn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:</a:t>
            </a:r>
          </a:p>
          <a:p>
            <a:pPr algn="r" rtl="0"/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 </a:t>
            </a:r>
          </a:p>
          <a:p>
            <a:pPr algn="r" rtl="0"/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Sinh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viên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thực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hiện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:</a:t>
            </a:r>
            <a:endParaRPr lang="vi-VN" b="0" dirty="0">
              <a:solidFill>
                <a:schemeClr val="bg1"/>
              </a:solidFill>
              <a:effectLst/>
              <a:latin typeface="Oswald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B01846-32CD-CD25-97FE-4125CA99FD42}"/>
              </a:ext>
            </a:extLst>
          </p:cNvPr>
          <p:cNvSpPr txBox="1"/>
          <p:nvPr/>
        </p:nvSpPr>
        <p:spPr>
          <a:xfrm>
            <a:off x="4385995" y="3350235"/>
            <a:ext cx="435077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vi-VN" sz="1400" b="0" i="0" u="none" strike="noStrike" dirty="0" err="1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ThS</a:t>
            </a:r>
            <a:r>
              <a:rPr lang="vi-VN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. Nguyễn Văn Huy </a:t>
            </a:r>
            <a:r>
              <a:rPr lang="vi-VN" sz="1400" b="0" i="0" u="none" strike="noStrike" dirty="0" err="1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Dũn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g</a:t>
            </a:r>
          </a:p>
          <a:p>
            <a:pPr rtl="0"/>
            <a:endParaRPr lang="en-US" sz="1400" b="0" i="0" u="none" strike="noStrike" dirty="0">
              <a:solidFill>
                <a:schemeClr val="bg1"/>
              </a:solidFill>
              <a:effectLst/>
              <a:latin typeface="Oswald" panose="00000500000000000000" pitchFamily="2" charset="0"/>
            </a:endParaRPr>
          </a:p>
          <a:p>
            <a:pPr rtl="0"/>
            <a:r>
              <a:rPr lang="vi-VN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Nguyễn Nhật Trường 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-</a:t>
            </a:r>
            <a:r>
              <a:rPr lang="vi-VN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 2111903 </a:t>
            </a:r>
            <a:endParaRPr lang="vi-VN" b="0" dirty="0">
              <a:solidFill>
                <a:schemeClr val="bg1"/>
              </a:solidFill>
              <a:effectLst/>
              <a:latin typeface="Oswald" panose="00000500000000000000" pitchFamily="2" charset="0"/>
            </a:endParaRPr>
          </a:p>
          <a:p>
            <a:pPr rtl="0"/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Nguyễn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Quốc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Thắng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Oswald" panose="00000500000000000000" pitchFamily="2" charset="0"/>
              </a:rPr>
              <a:t>-</a:t>
            </a:r>
            <a:r>
              <a:rPr lang="vi-VN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 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2111886</a:t>
            </a:r>
            <a:endParaRPr lang="vi-VN" b="0" dirty="0">
              <a:solidFill>
                <a:schemeClr val="bg1"/>
              </a:solidFill>
              <a:effectLst/>
              <a:latin typeface="Oswald" panose="00000500000000000000" pitchFamily="2" charset="0"/>
            </a:endParaRPr>
          </a:p>
          <a:p>
            <a:pPr rtl="0"/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Nguyễn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 Hoàng 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Bảo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 Long </a:t>
            </a:r>
            <a:r>
              <a:rPr lang="vi-VN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- 2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111860</a:t>
            </a:r>
            <a:r>
              <a:rPr lang="vi-VN" sz="1400" b="0" i="0" u="none" strike="noStrike" dirty="0">
                <a:solidFill>
                  <a:schemeClr val="bg1"/>
                </a:solidFill>
                <a:effectLst/>
                <a:latin typeface="Oswald" panose="00000500000000000000" pitchFamily="2" charset="0"/>
              </a:rPr>
              <a:t> </a:t>
            </a:r>
            <a:endParaRPr lang="vi-VN" b="0" dirty="0">
              <a:solidFill>
                <a:schemeClr val="bg1"/>
              </a:solidFill>
              <a:effectLst/>
              <a:latin typeface="Oswald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558D6C-29E2-FAC2-A121-37938B654D25}"/>
              </a:ext>
            </a:extLst>
          </p:cNvPr>
          <p:cNvSpPr txBox="1"/>
          <p:nvPr/>
        </p:nvSpPr>
        <p:spPr>
          <a:xfrm>
            <a:off x="2235161" y="151391"/>
            <a:ext cx="4673675" cy="705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vi-VN" b="1" i="0" u="none" strike="noStrike" dirty="0">
                <a:solidFill>
                  <a:srgbClr val="FFFFFF"/>
                </a:solidFill>
                <a:effectLst/>
                <a:latin typeface="Oswald" panose="00000500000000000000" pitchFamily="2" charset="0"/>
              </a:rPr>
              <a:t>TRƯỜNG ĐẠI HỌC ĐÀ LẠT</a:t>
            </a:r>
            <a:endParaRPr lang="vi-VN" b="1" dirty="0">
              <a:effectLst/>
              <a:latin typeface="Oswald" panose="00000500000000000000" pitchFamily="2" charset="0"/>
            </a:endParaRPr>
          </a:p>
          <a:p>
            <a:pPr algn="ctr" rtl="0">
              <a:lnSpc>
                <a:spcPct val="150000"/>
              </a:lnSpc>
            </a:pPr>
            <a:r>
              <a:rPr lang="vi-VN" b="1" i="0" u="none" strike="noStrike" dirty="0">
                <a:solidFill>
                  <a:srgbClr val="FFFFFF"/>
                </a:solidFill>
                <a:effectLst/>
                <a:latin typeface="Oswald" panose="00000500000000000000" pitchFamily="2" charset="0"/>
              </a:rPr>
              <a:t>KHOA CÔNG NGHỆ THÔNG TIN</a:t>
            </a:r>
            <a:endParaRPr lang="en-US" b="1" dirty="0">
              <a:latin typeface="Oswald" panose="00000500000000000000" pitchFamily="2" charset="0"/>
            </a:endParaRPr>
          </a:p>
        </p:txBody>
      </p:sp>
      <p:sp>
        <p:nvSpPr>
          <p:cNvPr id="4" name="Freeform 18">
            <a:extLst>
              <a:ext uri="{FF2B5EF4-FFF2-40B4-BE49-F238E27FC236}">
                <a16:creationId xmlns:a16="http://schemas.microsoft.com/office/drawing/2014/main" id="{62461136-07DB-61A7-F88A-649398FAB725}"/>
              </a:ext>
            </a:extLst>
          </p:cNvPr>
          <p:cNvSpPr/>
          <p:nvPr/>
        </p:nvSpPr>
        <p:spPr>
          <a:xfrm>
            <a:off x="2791639" y="271106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3048000" h="3048000">
                <a:moveTo>
                  <a:pt x="0" y="0"/>
                </a:moveTo>
                <a:lnTo>
                  <a:pt x="3048000" y="0"/>
                </a:lnTo>
                <a:lnTo>
                  <a:pt x="30480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875"/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E14AB11C-A816-BED8-271B-8CCD246BB027}"/>
              </a:ext>
            </a:extLst>
          </p:cNvPr>
          <p:cNvSpPr/>
          <p:nvPr/>
        </p:nvSpPr>
        <p:spPr>
          <a:xfrm>
            <a:off x="5780862" y="285212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3048000" h="3048000">
                <a:moveTo>
                  <a:pt x="0" y="0"/>
                </a:moveTo>
                <a:lnTo>
                  <a:pt x="3048000" y="0"/>
                </a:lnTo>
                <a:lnTo>
                  <a:pt x="3048000" y="3048000"/>
                </a:lnTo>
                <a:lnTo>
                  <a:pt x="0" y="3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875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0CDD207F-E5CC-78D9-F114-CD4D4C43E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>
            <a:extLst>
              <a:ext uri="{FF2B5EF4-FFF2-40B4-BE49-F238E27FC236}">
                <a16:creationId xmlns:a16="http://schemas.microsoft.com/office/drawing/2014/main" id="{3EFDA601-CEFD-DC66-80CB-0177DD7109E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369625" y="911763"/>
            <a:ext cx="2325600" cy="17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5" name="Google Shape;305;p40">
            <a:extLst>
              <a:ext uri="{FF2B5EF4-FFF2-40B4-BE49-F238E27FC236}">
                <a16:creationId xmlns:a16="http://schemas.microsoft.com/office/drawing/2014/main" id="{FD37BDC6-5B68-D0D2-319A-5C8687590B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0985" y="3025613"/>
            <a:ext cx="6022029" cy="6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ĐỊNH HƯỚNG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2279420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>
          <a:extLst>
            <a:ext uri="{FF2B5EF4-FFF2-40B4-BE49-F238E27FC236}">
              <a16:creationId xmlns:a16="http://schemas.microsoft.com/office/drawing/2014/main" id="{DA8CDBD0-E930-E68F-C182-060659F18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;p29">
            <a:extLst>
              <a:ext uri="{FF2B5EF4-FFF2-40B4-BE49-F238E27FC236}">
                <a16:creationId xmlns:a16="http://schemas.microsoft.com/office/drawing/2014/main" id="{F7E62F9B-0D6A-90DD-18B1-C16DF9C1C0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163" y="516335"/>
            <a:ext cx="4127668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HƯỚNG PHÁT TRIỂN</a:t>
            </a:r>
            <a:endParaRPr sz="3500" b="1" dirty="0"/>
          </a:p>
        </p:txBody>
      </p:sp>
      <p:sp>
        <p:nvSpPr>
          <p:cNvPr id="3" name="Google Shape;159;p29">
            <a:extLst>
              <a:ext uri="{FF2B5EF4-FFF2-40B4-BE49-F238E27FC236}">
                <a16:creationId xmlns:a16="http://schemas.microsoft.com/office/drawing/2014/main" id="{B708ABD0-88AA-3CD8-0538-D0B2D79516A4}"/>
              </a:ext>
            </a:extLst>
          </p:cNvPr>
          <p:cNvSpPr txBox="1">
            <a:spLocks/>
          </p:cNvSpPr>
          <p:nvPr/>
        </p:nvSpPr>
        <p:spPr>
          <a:xfrm>
            <a:off x="457200" y="1771684"/>
            <a:ext cx="8421329" cy="1817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Oswald" panose="00000500000000000000" pitchFamily="2" charset="0"/>
              </a:rPr>
              <a:t>Tích hợp thêm: Các công nghệ trí tuệ nhân tạo (AI) và </a:t>
            </a:r>
            <a:r>
              <a:rPr lang="en-US" sz="1800" dirty="0" err="1">
                <a:solidFill>
                  <a:schemeClr val="bg1"/>
                </a:solidFill>
                <a:latin typeface="Oswald" panose="00000500000000000000" pitchFamily="2" charset="0"/>
              </a:rPr>
              <a:t>học</a:t>
            </a:r>
            <a:r>
              <a:rPr lang="en-US" sz="18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Oswald" panose="00000500000000000000" pitchFamily="2" charset="0"/>
              </a:rPr>
              <a:t>máy</a:t>
            </a:r>
            <a:r>
              <a:rPr lang="en-US" sz="1800" dirty="0">
                <a:solidFill>
                  <a:schemeClr val="bg1"/>
                </a:solidFill>
                <a:latin typeface="Oswald" panose="00000500000000000000" pitchFamily="2" charset="0"/>
              </a:rPr>
              <a:t>.</a:t>
            </a:r>
          </a:p>
          <a:p>
            <a:pPr>
              <a:lnSpc>
                <a:spcPct val="150000"/>
              </a:lnSpc>
              <a:tabLst>
                <a:tab pos="969963" algn="l"/>
              </a:tabLst>
            </a:pPr>
            <a:r>
              <a:rPr lang="en-US" sz="1800" dirty="0">
                <a:solidFill>
                  <a:schemeClr val="bg1"/>
                </a:solidFill>
                <a:latin typeface="Oswald" panose="00000500000000000000" pitchFamily="2" charset="0"/>
              </a:rPr>
              <a:t>	      Tích hợp thêm chức năng chính ELK Stack để tối ưu khả năng </a:t>
            </a:r>
            <a:r>
              <a:rPr lang="en-US" sz="1800" dirty="0" err="1">
                <a:solidFill>
                  <a:schemeClr val="bg1"/>
                </a:solidFill>
                <a:latin typeface="Oswald" panose="00000500000000000000" pitchFamily="2" charset="0"/>
              </a:rPr>
              <a:t>đọc</a:t>
            </a:r>
            <a:r>
              <a:rPr lang="en-US" sz="1800" dirty="0">
                <a:solidFill>
                  <a:schemeClr val="bg1"/>
                </a:solidFill>
                <a:latin typeface="Oswald" panose="00000500000000000000" pitchFamily="2" charset="0"/>
              </a:rPr>
              <a:t> log.</a:t>
            </a:r>
          </a:p>
          <a:p>
            <a:pPr marL="344488">
              <a:lnSpc>
                <a:spcPct val="150000"/>
              </a:lnSpc>
              <a:tabLst>
                <a:tab pos="969963" algn="l"/>
              </a:tabLst>
            </a:pPr>
            <a:r>
              <a:rPr lang="en-US" sz="1800" dirty="0">
                <a:solidFill>
                  <a:schemeClr val="bg1"/>
                </a:solidFill>
                <a:latin typeface="Oswald" panose="00000500000000000000" pitchFamily="2" charset="0"/>
              </a:rPr>
              <a:t>	      Triển khai các cuộc tấn </a:t>
            </a:r>
            <a:r>
              <a:rPr lang="en-US" sz="1800" dirty="0" err="1">
                <a:solidFill>
                  <a:schemeClr val="bg1"/>
                </a:solidFill>
                <a:latin typeface="Oswald" panose="00000500000000000000" pitchFamily="2" charset="0"/>
              </a:rPr>
              <a:t>công</a:t>
            </a:r>
            <a:r>
              <a:rPr lang="en-US" sz="18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Oswald" panose="00000500000000000000" pitchFamily="2" charset="0"/>
              </a:rPr>
              <a:t>từ</a:t>
            </a:r>
            <a:r>
              <a:rPr lang="en-US" sz="1800" dirty="0">
                <a:solidFill>
                  <a:schemeClr val="bg1"/>
                </a:solidFill>
                <a:latin typeface="Oswald" panose="00000500000000000000" pitchFamily="2" charset="0"/>
              </a:rPr>
              <a:t> mạng bên ngoài để kiểm tra hệ </a:t>
            </a:r>
            <a:r>
              <a:rPr lang="en-US" sz="1800" dirty="0" err="1">
                <a:solidFill>
                  <a:schemeClr val="bg1"/>
                </a:solidFill>
                <a:latin typeface="Oswald" panose="00000500000000000000" pitchFamily="2" charset="0"/>
              </a:rPr>
              <a:t>thống</a:t>
            </a:r>
            <a:r>
              <a:rPr lang="en-US" sz="1800" dirty="0">
                <a:solidFill>
                  <a:schemeClr val="bg1"/>
                </a:solidFill>
                <a:latin typeface="Oswald" panose="00000500000000000000" pitchFamily="2" charset="0"/>
              </a:rPr>
              <a:t>.</a:t>
            </a:r>
          </a:p>
          <a:p>
            <a:pPr marL="1316038">
              <a:lnSpc>
                <a:spcPct val="150000"/>
              </a:lnSpc>
            </a:pPr>
            <a:r>
              <a:rPr lang="en-US" sz="1800" dirty="0" err="1">
                <a:solidFill>
                  <a:schemeClr val="bg1"/>
                </a:solidFill>
                <a:latin typeface="Oswald" panose="00000500000000000000" pitchFamily="2" charset="0"/>
              </a:rPr>
              <a:t>Vận</a:t>
            </a:r>
            <a:r>
              <a:rPr lang="en-US" sz="18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Oswald" panose="00000500000000000000" pitchFamily="2" charset="0"/>
              </a:rPr>
              <a:t>hành</a:t>
            </a:r>
            <a:r>
              <a:rPr lang="en-US" sz="18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Oswald" panose="00000500000000000000" pitchFamily="2" charset="0"/>
              </a:rPr>
              <a:t>hệ</a:t>
            </a:r>
            <a:r>
              <a:rPr lang="en-US" sz="18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Oswald" panose="00000500000000000000" pitchFamily="2" charset="0"/>
              </a:rPr>
              <a:t>thống</a:t>
            </a:r>
            <a:r>
              <a:rPr lang="en-US" sz="18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Oswald" panose="00000500000000000000" pitchFamily="2" charset="0"/>
              </a:rPr>
              <a:t>thực</a:t>
            </a:r>
            <a:r>
              <a:rPr lang="en-US" sz="1800" dirty="0">
                <a:solidFill>
                  <a:schemeClr val="bg1"/>
                </a:solidFill>
                <a:latin typeface="Oswald" panose="000005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Oswald" panose="00000500000000000000" pitchFamily="2" charset="0"/>
              </a:rPr>
              <a:t>tế</a:t>
            </a:r>
            <a:r>
              <a:rPr lang="en-US" sz="1800" dirty="0">
                <a:solidFill>
                  <a:schemeClr val="bg1"/>
                </a:solidFill>
                <a:latin typeface="Oswald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794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242;p35">
            <a:extLst>
              <a:ext uri="{FF2B5EF4-FFF2-40B4-BE49-F238E27FC236}">
                <a16:creationId xmlns:a16="http://schemas.microsoft.com/office/drawing/2014/main" id="{5BCFA21E-3744-FAD9-1617-C9FCC7A54D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7918951"/>
              </p:ext>
            </p:extLst>
          </p:nvPr>
        </p:nvGraphicFramePr>
        <p:xfrm>
          <a:off x="840607" y="1550715"/>
          <a:ext cx="7228572" cy="1828710"/>
        </p:xfrm>
        <a:graphic>
          <a:graphicData uri="http://schemas.openxmlformats.org/drawingml/2006/table">
            <a:tbl>
              <a:tblPr>
                <a:noFill/>
                <a:tableStyleId>{C5811C4F-349A-4289-8D03-000CC80246F7}</a:tableStyleId>
              </a:tblPr>
              <a:tblGrid>
                <a:gridCol w="2872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5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9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Nguyễn Quốc Thắng</a:t>
                      </a:r>
                      <a:endParaRPr sz="2300" dirty="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Tìm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hiểu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kiến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trúc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Wazuh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.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Tính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năng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giám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sát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toàn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vẹn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tệp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.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Tích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hợp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VirusTotal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.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Gửi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thông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báo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cảnh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báo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đến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Telegram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và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IRIS.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Nguyễn Nhật Trường</a:t>
                      </a:r>
                      <a:endParaRPr sz="2300" dirty="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So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sánh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công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cụ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SIEM.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Tính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năng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phản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hồi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chủ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động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.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Tích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hợp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Suricata.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Triển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khai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các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cuộc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tấn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công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thử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nghiệm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Nguyễn Hoàng Bảo Long</a:t>
                      </a:r>
                      <a:endParaRPr sz="2300" dirty="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Tìm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hiểu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các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thành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phần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SIEM.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Xây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dựng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mô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hình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hệ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thống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.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Tính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năng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phát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hiện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lổ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hổng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bảo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mật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.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Tính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năng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sao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lưu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và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khôi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phục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.</a:t>
                      </a:r>
                      <a:endParaRPr dirty="0">
                        <a:solidFill>
                          <a:schemeClr val="dk1"/>
                        </a:solidFill>
                        <a:latin typeface="Oswald" panose="00000500000000000000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188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LÝ DO CHỌN ĐỀ TÀI</a:t>
            </a: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737075" y="1423800"/>
            <a:ext cx="3834925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swald" panose="00000500000000000000" pitchFamily="2" charset="0"/>
              </a:rPr>
              <a:t>Thống </a:t>
            </a:r>
            <a:r>
              <a:rPr lang="en-US" dirty="0" err="1">
                <a:latin typeface="Oswald" panose="00000500000000000000" pitchFamily="2" charset="0"/>
              </a:rPr>
              <a:t>kê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năm</a:t>
            </a:r>
            <a:r>
              <a:rPr lang="en-US" dirty="0">
                <a:latin typeface="Oswald" panose="00000500000000000000" pitchFamily="2" charset="0"/>
              </a:rPr>
              <a:t> 2024 </a:t>
            </a:r>
            <a:r>
              <a:rPr lang="en-US" dirty="0" err="1">
                <a:latin typeface="Oswald" panose="00000500000000000000" pitchFamily="2" charset="0"/>
              </a:rPr>
              <a:t>của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Hiệp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hội</a:t>
            </a:r>
            <a:r>
              <a:rPr lang="en-US" dirty="0">
                <a:latin typeface="Oswald" panose="00000500000000000000" pitchFamily="2" charset="0"/>
              </a:rPr>
              <a:t> An </a:t>
            </a:r>
            <a:r>
              <a:rPr lang="en-US" dirty="0" err="1">
                <a:latin typeface="Oswald" panose="00000500000000000000" pitchFamily="2" charset="0"/>
              </a:rPr>
              <a:t>ninh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mạng</a:t>
            </a:r>
            <a:r>
              <a:rPr lang="en-US" dirty="0">
                <a:latin typeface="Oswald" panose="00000500000000000000" pitchFamily="2" charset="0"/>
              </a:rPr>
              <a:t> Quốc </a:t>
            </a:r>
            <a:r>
              <a:rPr lang="en-US" dirty="0" err="1">
                <a:latin typeface="Oswald" panose="00000500000000000000" pitchFamily="2" charset="0"/>
              </a:rPr>
              <a:t>gia</a:t>
            </a:r>
            <a:r>
              <a:rPr lang="en-US" dirty="0">
                <a:latin typeface="Oswald" panose="00000500000000000000" pitchFamily="2" charset="0"/>
              </a:rPr>
              <a:t>, </a:t>
            </a:r>
            <a:r>
              <a:rPr lang="en-US" dirty="0" err="1">
                <a:latin typeface="Oswald" panose="00000500000000000000" pitchFamily="2" charset="0"/>
              </a:rPr>
              <a:t>toàn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cầu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đã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ghi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nhận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hơn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b="1" u="sng" dirty="0">
                <a:latin typeface="Oswald" panose="00000500000000000000" pitchFamily="2" charset="0"/>
              </a:rPr>
              <a:t>659,000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vụ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tấn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công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mạng</a:t>
            </a:r>
            <a:r>
              <a:rPr lang="en-US" dirty="0">
                <a:latin typeface="Oswald" panose="00000500000000000000" pitchFamily="2" charset="0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Oswald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swald" panose="00000500000000000000" pitchFamily="2" charset="0"/>
              </a:rPr>
              <a:t>Theo </a:t>
            </a:r>
            <a:r>
              <a:rPr lang="en-US" dirty="0" err="1">
                <a:latin typeface="Oswald" panose="00000500000000000000" pitchFamily="2" charset="0"/>
              </a:rPr>
              <a:t>báo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cáo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của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Cục</a:t>
            </a:r>
            <a:r>
              <a:rPr lang="en-US" dirty="0">
                <a:latin typeface="Oswald" panose="00000500000000000000" pitchFamily="2" charset="0"/>
              </a:rPr>
              <a:t> An </a:t>
            </a:r>
            <a:r>
              <a:rPr lang="en-US" dirty="0" err="1">
                <a:latin typeface="Oswald" panose="00000500000000000000" pitchFamily="2" charset="0"/>
              </a:rPr>
              <a:t>ninh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mạng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và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phòng</a:t>
            </a:r>
            <a:r>
              <a:rPr lang="en-US" dirty="0">
                <a:latin typeface="Oswald" panose="00000500000000000000" pitchFamily="2" charset="0"/>
              </a:rPr>
              <a:t>, </a:t>
            </a:r>
            <a:r>
              <a:rPr lang="en-US" dirty="0" err="1">
                <a:latin typeface="Oswald" panose="00000500000000000000" pitchFamily="2" charset="0"/>
              </a:rPr>
              <a:t>chống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tội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phạm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sử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dụng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công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nghệ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cao</a:t>
            </a:r>
            <a:r>
              <a:rPr lang="en-US" dirty="0">
                <a:latin typeface="Oswald" panose="00000500000000000000" pitchFamily="2" charset="0"/>
              </a:rPr>
              <a:t>, </a:t>
            </a:r>
            <a:r>
              <a:rPr lang="en-US" dirty="0" err="1">
                <a:latin typeface="Oswald" panose="00000500000000000000" pitchFamily="2" charset="0"/>
              </a:rPr>
              <a:t>đã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có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hơn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b="1" u="sng" dirty="0">
                <a:latin typeface="Oswald" panose="00000500000000000000" pitchFamily="2" charset="0"/>
              </a:rPr>
              <a:t>74,000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cuộc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tấn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công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mạng</a:t>
            </a:r>
            <a:r>
              <a:rPr lang="en-US" dirty="0">
                <a:latin typeface="Oswald" panose="00000500000000000000" pitchFamily="2" charset="0"/>
              </a:rPr>
              <a:t>, </a:t>
            </a:r>
            <a:r>
              <a:rPr lang="en-US" dirty="0" err="1">
                <a:latin typeface="Oswald" panose="00000500000000000000" pitchFamily="2" charset="0"/>
              </a:rPr>
              <a:t>trong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đó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có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b="1" u="sng" dirty="0">
                <a:latin typeface="Oswald" panose="00000500000000000000" pitchFamily="2" charset="0"/>
              </a:rPr>
              <a:t>83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cuộc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tấn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công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có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chủ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đích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b="1" dirty="0">
                <a:latin typeface="Oswald" panose="00000500000000000000" pitchFamily="2" charset="0"/>
              </a:rPr>
              <a:t>APT</a:t>
            </a:r>
            <a:r>
              <a:rPr lang="en-US" dirty="0">
                <a:latin typeface="Oswald" panose="00000500000000000000" pitchFamily="2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Oswald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swald" panose="00000500000000000000" pitchFamily="2" charset="0"/>
              </a:rPr>
              <a:t>Các </a:t>
            </a:r>
            <a:r>
              <a:rPr lang="en-US" dirty="0" err="1">
                <a:latin typeface="Oswald" panose="00000500000000000000" pitchFamily="2" charset="0"/>
              </a:rPr>
              <a:t>hình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thức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tấn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công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như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b="1" u="sng" dirty="0">
                <a:latin typeface="Oswald" panose="00000500000000000000" pitchFamily="2" charset="0"/>
              </a:rPr>
              <a:t>Ransomware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và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b="1" u="sng" dirty="0">
                <a:latin typeface="Oswald" panose="00000500000000000000" pitchFamily="2" charset="0"/>
              </a:rPr>
              <a:t>APT</a:t>
            </a:r>
            <a:r>
              <a:rPr lang="en-US" b="1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diễn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ra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ngày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càng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phổ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biến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hơn</a:t>
            </a:r>
            <a:r>
              <a:rPr lang="en-US" dirty="0">
                <a:latin typeface="Oswald" panose="00000500000000000000" pitchFamily="2" charset="0"/>
              </a:rPr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Oswald" panose="00000500000000000000" pitchFamily="2" charset="0"/>
              </a:rPr>
              <a:t>Tấn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công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mạng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có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chủ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đích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b="1" dirty="0">
                <a:latin typeface="Oswald" panose="00000500000000000000" pitchFamily="2" charset="0"/>
              </a:rPr>
              <a:t>APT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chiếm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b="1" u="sng" dirty="0">
                <a:latin typeface="Oswald" panose="00000500000000000000" pitchFamily="2" charset="0"/>
              </a:rPr>
              <a:t>26,14%</a:t>
            </a:r>
            <a:r>
              <a:rPr lang="en-US" dirty="0">
                <a:latin typeface="Oswald" panose="00000500000000000000" pitchFamily="2" charset="0"/>
              </a:rPr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Oswald" panose="00000500000000000000" pitchFamily="2" charset="0"/>
              </a:rPr>
              <a:t>Tấn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công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mã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độc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b="1" dirty="0">
                <a:latin typeface="Oswald" panose="00000500000000000000" pitchFamily="2" charset="0"/>
              </a:rPr>
              <a:t>Ransomware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chiếm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b="1" u="sng" dirty="0">
                <a:latin typeface="Oswald" panose="00000500000000000000" pitchFamily="2" charset="0"/>
              </a:rPr>
              <a:t>14,59%</a:t>
            </a:r>
            <a:r>
              <a:rPr lang="en-US" dirty="0">
                <a:latin typeface="Oswald" panose="00000500000000000000" pitchFamily="2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endParaRPr lang="en-US" dirty="0">
              <a:latin typeface="Oswald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-US" dirty="0">
                <a:latin typeface="Oswald" panose="00000500000000000000" pitchFamily="2" charset="0"/>
              </a:rPr>
              <a:t>-&gt; </a:t>
            </a:r>
            <a:r>
              <a:rPr lang="en-US" dirty="0" err="1">
                <a:latin typeface="Oswald" panose="00000500000000000000" pitchFamily="2" charset="0"/>
              </a:rPr>
              <a:t>Giải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pháp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về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một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hệ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thống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có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chức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năng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thu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thập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các</a:t>
            </a:r>
            <a:r>
              <a:rPr lang="en-US" dirty="0">
                <a:latin typeface="Oswald" panose="00000500000000000000" pitchFamily="2" charset="0"/>
              </a:rPr>
              <a:t> log, </a:t>
            </a:r>
            <a:r>
              <a:rPr lang="en-US" dirty="0" err="1">
                <a:latin typeface="Oswald" panose="00000500000000000000" pitchFamily="2" charset="0"/>
              </a:rPr>
              <a:t>phân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tích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và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phản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ứng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trước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các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sự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cố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theo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thời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gian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thực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là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cần</a:t>
            </a:r>
            <a:r>
              <a:rPr lang="en-US" dirty="0">
                <a:latin typeface="Oswald" panose="00000500000000000000" pitchFamily="2" charset="0"/>
              </a:rPr>
              <a:t> </a:t>
            </a:r>
            <a:r>
              <a:rPr lang="en-US" dirty="0" err="1">
                <a:latin typeface="Oswald" panose="00000500000000000000" pitchFamily="2" charset="0"/>
              </a:rPr>
              <a:t>thiết</a:t>
            </a:r>
            <a:r>
              <a:rPr lang="en-US" dirty="0">
                <a:latin typeface="Oswald" panose="00000500000000000000" pitchFamily="2" charset="0"/>
              </a:rPr>
              <a:t>.</a:t>
            </a:r>
          </a:p>
        </p:txBody>
      </p:sp>
      <p:pic>
        <p:nvPicPr>
          <p:cNvPr id="2" name="Picture 1" descr="Chú thích ảnh">
            <a:extLst>
              <a:ext uri="{FF2B5EF4-FFF2-40B4-BE49-F238E27FC236}">
                <a16:creationId xmlns:a16="http://schemas.microsoft.com/office/drawing/2014/main" id="{D0044336-F2E7-BE9C-3855-7FF044C6AC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25" y="1423800"/>
            <a:ext cx="4381412" cy="292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NỘI DUNG BÁO CÁO</a:t>
            </a:r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10737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ctrTitle" idx="5"/>
          </p:nvPr>
        </p:nvSpPr>
        <p:spPr>
          <a:xfrm>
            <a:off x="21065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CƠ SỞ LÝ THUYẾT</a:t>
            </a: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1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Wazuh</a:t>
            </a:r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 idx="2"/>
          </p:nvPr>
        </p:nvSpPr>
        <p:spPr>
          <a:xfrm>
            <a:off x="10737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6"/>
          </p:nvPr>
        </p:nvSpPr>
        <p:spPr>
          <a:xfrm>
            <a:off x="21065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SƠ ĐỒ TRIỂN KHAI</a:t>
            </a:r>
            <a:endParaRPr dirty="0"/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 idx="3"/>
          </p:nvPr>
        </p:nvSpPr>
        <p:spPr>
          <a:xfrm>
            <a:off x="71103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ctrTitle" idx="8"/>
          </p:nvPr>
        </p:nvSpPr>
        <p:spPr>
          <a:xfrm>
            <a:off x="4572000" y="1656374"/>
            <a:ext cx="2465449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WAZUH</a:t>
            </a:r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9"/>
          </p:nvPr>
        </p:nvSpPr>
        <p:spPr>
          <a:xfrm>
            <a:off x="47856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Kiến trúc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Các tính năng nổi bật</a:t>
            </a: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title" idx="4"/>
          </p:nvPr>
        </p:nvSpPr>
        <p:spPr>
          <a:xfrm>
            <a:off x="71103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ctrTitle" idx="13"/>
          </p:nvPr>
        </p:nvSpPr>
        <p:spPr>
          <a:xfrm>
            <a:off x="4431198" y="2929224"/>
            <a:ext cx="2606251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ĐỊNH HƯỚNG PHÁT TRIỂN</a:t>
            </a:r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subTitle" idx="14"/>
          </p:nvPr>
        </p:nvSpPr>
        <p:spPr>
          <a:xfrm>
            <a:off x="3576484" y="3268800"/>
            <a:ext cx="346096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Tích hợp thêm công cụ</a:t>
            </a:r>
          </a:p>
          <a:p>
            <a:pPr marL="0" indent="0"/>
            <a:r>
              <a:rPr lang="en-US"/>
              <a:t>Giả lập tấn công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747974" y="1281475"/>
            <a:ext cx="3506935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CƠ SỞ LÝ THUYẾT</a:t>
            </a:r>
            <a:endParaRPr/>
          </a:p>
        </p:txBody>
      </p:sp>
      <p:sp>
        <p:nvSpPr>
          <p:cNvPr id="182" name="Google Shape;182;p31"/>
          <p:cNvSpPr/>
          <p:nvPr/>
        </p:nvSpPr>
        <p:spPr>
          <a:xfrm flipH="1">
            <a:off x="8954936" y="5256900"/>
            <a:ext cx="312682" cy="44899"/>
          </a:xfrm>
          <a:custGeom>
            <a:avLst/>
            <a:gdLst/>
            <a:ahLst/>
            <a:cxnLst/>
            <a:rect l="l" t="t" r="r" b="b"/>
            <a:pathLst>
              <a:path w="6992" h="1004" fill="none" extrusionOk="0">
                <a:moveTo>
                  <a:pt x="1" y="912"/>
                </a:moveTo>
                <a:cubicBezTo>
                  <a:pt x="639" y="1004"/>
                  <a:pt x="6992" y="0"/>
                  <a:pt x="6992" y="0"/>
                </a:cubicBezTo>
              </a:path>
            </a:pathLst>
          </a:custGeom>
          <a:noFill/>
          <a:ln w="1900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1"/>
          </p:nvPr>
        </p:nvSpPr>
        <p:spPr>
          <a:xfrm>
            <a:off x="747974" y="2019725"/>
            <a:ext cx="3506935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SIEM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Wazuh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So sánh với hệ thống SIEM khác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t="39" b="39"/>
          <a:stretch/>
        </p:blipFill>
        <p:spPr>
          <a:xfrm rot="-1726913">
            <a:off x="1724426" y="2596502"/>
            <a:ext cx="9144004" cy="22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SIEM | Wazuh">
            <a:extLst>
              <a:ext uri="{FF2B5EF4-FFF2-40B4-BE49-F238E27FC236}">
                <a16:creationId xmlns:a16="http://schemas.microsoft.com/office/drawing/2014/main" id="{C5F432E6-52A1-0EDF-A54F-44C967C2E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264" y="1056261"/>
            <a:ext cx="4389635" cy="280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4CDD2CAF-60BE-6B6A-7CAE-FAAA82E9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8;p29">
            <a:extLst>
              <a:ext uri="{FF2B5EF4-FFF2-40B4-BE49-F238E27FC236}">
                <a16:creationId xmlns:a16="http://schemas.microsoft.com/office/drawing/2014/main" id="{9B048D83-AFAA-D78A-81B6-518E3E08CF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163" y="516335"/>
            <a:ext cx="4127668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01. CƠ SỞ LÝ THUYẾT</a:t>
            </a:r>
            <a:endParaRPr sz="3500" b="1"/>
          </a:p>
        </p:txBody>
      </p:sp>
      <p:sp>
        <p:nvSpPr>
          <p:cNvPr id="3" name="Google Shape;159;p29">
            <a:extLst>
              <a:ext uri="{FF2B5EF4-FFF2-40B4-BE49-F238E27FC236}">
                <a16:creationId xmlns:a16="http://schemas.microsoft.com/office/drawing/2014/main" id="{4C4AA11B-EC3D-C6EB-A0BE-C21F1D634B65}"/>
              </a:ext>
            </a:extLst>
          </p:cNvPr>
          <p:cNvSpPr txBox="1">
            <a:spLocks/>
          </p:cNvSpPr>
          <p:nvPr/>
        </p:nvSpPr>
        <p:spPr>
          <a:xfrm>
            <a:off x="542163" y="1499806"/>
            <a:ext cx="3834925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Oswald" panose="00000500000000000000" pitchFamily="2" charset="0"/>
              </a:rPr>
              <a:t>SIEM là giải pháp kết hợp giữa SIM và SEM: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Oswald" panose="00000500000000000000" pitchFamily="2" charset="0"/>
              </a:rPr>
              <a:t>SIM – Thu thập, phân tích và báo cáo dữ liệu nhật ký từ các thiết bị bảo mật 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Oswald" panose="00000500000000000000" pitchFamily="2" charset="0"/>
              </a:rPr>
              <a:t>SEM – Thu thập, phân tích và báo cáo các sự kiện liên quan đến bảo mật theo thời gian thực.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è"/>
            </a:pPr>
            <a:r>
              <a:rPr lang="en-US">
                <a:solidFill>
                  <a:schemeClr val="bg1"/>
                </a:solidFill>
                <a:latin typeface="Oswald" panose="00000500000000000000" pitchFamily="2" charset="0"/>
              </a:rPr>
              <a:t>Giám sát và phân tích các sự kiện theo thời gian thực, theo dõi và ghi lại dữ liệu bảo mật -&gt; phát hiện, tuân thủ và quản lý sự cố bảo mật.</a:t>
            </a:r>
          </a:p>
          <a:p>
            <a:pPr>
              <a:buClr>
                <a:schemeClr val="bg1"/>
              </a:buClr>
            </a:pPr>
            <a:endParaRPr lang="en-US">
              <a:solidFill>
                <a:schemeClr val="bg1"/>
              </a:solidFill>
              <a:latin typeface="Oswald" panose="00000500000000000000" pitchFamily="2" charset="0"/>
            </a:endParaRPr>
          </a:p>
          <a:p>
            <a:pPr>
              <a:buClr>
                <a:schemeClr val="bg1"/>
              </a:buClr>
            </a:pPr>
            <a:r>
              <a:rPr lang="en-US">
                <a:solidFill>
                  <a:schemeClr val="bg1"/>
                </a:solidFill>
                <a:latin typeface="Oswald" panose="00000500000000000000" pitchFamily="2" charset="0"/>
              </a:rPr>
              <a:t>Chức năng cốt lõi của SIEM: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Oswald" panose="00000500000000000000" pitchFamily="2" charset="0"/>
              </a:rPr>
              <a:t>Quản lý sự kiện nhật ký tập trung.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Oswald" panose="00000500000000000000" pitchFamily="2" charset="0"/>
              </a:rPr>
              <a:t>Tương quan sự kiện.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Oswald" panose="00000500000000000000" pitchFamily="2" charset="0"/>
              </a:rPr>
              <a:t>Cảnh báo và báo cáo các sự kiện bảo mật.</a:t>
            </a:r>
          </a:p>
        </p:txBody>
      </p:sp>
      <p:pic>
        <p:nvPicPr>
          <p:cNvPr id="1026" name="Picture 2" descr="Hình ảnh không có mô tả">
            <a:extLst>
              <a:ext uri="{FF2B5EF4-FFF2-40B4-BE49-F238E27FC236}">
                <a16:creationId xmlns:a16="http://schemas.microsoft.com/office/drawing/2014/main" id="{10428F74-A33E-D2B8-0991-7098BE937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088" y="1727721"/>
            <a:ext cx="4628557" cy="26022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3463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0C2D6810-DBD3-8A10-75DD-E29BB50D4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p36">
            <a:extLst>
              <a:ext uri="{FF2B5EF4-FFF2-40B4-BE49-F238E27FC236}">
                <a16:creationId xmlns:a16="http://schemas.microsoft.com/office/drawing/2014/main" id="{07189FBA-65A6-7EC6-BB5C-173F70EF0806}"/>
              </a:ext>
            </a:extLst>
          </p:cNvPr>
          <p:cNvSpPr txBox="1">
            <a:spLocks/>
          </p:cNvSpPr>
          <p:nvPr/>
        </p:nvSpPr>
        <p:spPr>
          <a:xfrm>
            <a:off x="732000" y="898436"/>
            <a:ext cx="76800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/>
              <a:t>HỆ THỐNG SIEM MÃ NGUỒN MỞ</a:t>
            </a:r>
          </a:p>
        </p:txBody>
      </p:sp>
      <p:sp>
        <p:nvSpPr>
          <p:cNvPr id="9" name="Google Shape;252;p36">
            <a:extLst>
              <a:ext uri="{FF2B5EF4-FFF2-40B4-BE49-F238E27FC236}">
                <a16:creationId xmlns:a16="http://schemas.microsoft.com/office/drawing/2014/main" id="{54FE1D6B-731C-128A-BE0F-6C00975436F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55403" y="202955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Wazuh</a:t>
            </a:r>
            <a:endParaRPr/>
          </a:p>
        </p:txBody>
      </p:sp>
      <p:pic>
        <p:nvPicPr>
          <p:cNvPr id="1026" name="Picture 2" descr="TryHackMe | Wazuh">
            <a:extLst>
              <a:ext uri="{FF2B5EF4-FFF2-40B4-BE49-F238E27FC236}">
                <a16:creationId xmlns:a16="http://schemas.microsoft.com/office/drawing/2014/main" id="{C0AB8305-BE7F-F514-EDE2-B8A527E7B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03" y="1891326"/>
            <a:ext cx="796404" cy="796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43352CEF-124A-CACA-A8F9-2BA795E1C734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5936367" y="202955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Splunk</a:t>
            </a:r>
            <a:endParaRPr/>
          </a:p>
        </p:txBody>
      </p:sp>
      <p:sp>
        <p:nvSpPr>
          <p:cNvPr id="19" name="Google Shape;252;p36">
            <a:extLst>
              <a:ext uri="{FF2B5EF4-FFF2-40B4-BE49-F238E27FC236}">
                <a16:creationId xmlns:a16="http://schemas.microsoft.com/office/drawing/2014/main" id="{97D91538-83A4-E32F-E3F4-4944DDB6D3ED}"/>
              </a:ext>
            </a:extLst>
          </p:cNvPr>
          <p:cNvSpPr txBox="1">
            <a:spLocks/>
          </p:cNvSpPr>
          <p:nvPr/>
        </p:nvSpPr>
        <p:spPr>
          <a:xfrm>
            <a:off x="855403" y="3445822"/>
            <a:ext cx="22518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8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/>
              <a:t>ELK Stack</a:t>
            </a:r>
          </a:p>
        </p:txBody>
      </p:sp>
      <p:sp>
        <p:nvSpPr>
          <p:cNvPr id="24" name="Google Shape;258;p36">
            <a:extLst>
              <a:ext uri="{FF2B5EF4-FFF2-40B4-BE49-F238E27FC236}">
                <a16:creationId xmlns:a16="http://schemas.microsoft.com/office/drawing/2014/main" id="{C8297950-9B37-1284-19FE-4E771DC6A5C9}"/>
              </a:ext>
            </a:extLst>
          </p:cNvPr>
          <p:cNvSpPr txBox="1">
            <a:spLocks/>
          </p:cNvSpPr>
          <p:nvPr/>
        </p:nvSpPr>
        <p:spPr>
          <a:xfrm>
            <a:off x="5936367" y="3445822"/>
            <a:ext cx="2475633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800" b="0" i="0" u="none" strike="noStrike" cap="non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swald"/>
              <a:buNone/>
              <a:defRPr sz="1600" b="0" i="0" u="sng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/>
              <a:t>IBM QRadar</a:t>
            </a:r>
          </a:p>
        </p:txBody>
      </p:sp>
      <p:pic>
        <p:nvPicPr>
          <p:cNvPr id="3" name="Picture 2" descr="Splunk - Crunchbase Company Profile &amp; Funding">
            <a:extLst>
              <a:ext uri="{FF2B5EF4-FFF2-40B4-BE49-F238E27FC236}">
                <a16:creationId xmlns:a16="http://schemas.microsoft.com/office/drawing/2014/main" id="{51A219BA-B847-4ACF-2DC6-4DED17E94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578" y="1891324"/>
            <a:ext cx="796406" cy="7964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ELK Stack: cos'è e a cosa serve - Flowygo">
            <a:extLst>
              <a:ext uri="{FF2B5EF4-FFF2-40B4-BE49-F238E27FC236}">
                <a16:creationId xmlns:a16="http://schemas.microsoft.com/office/drawing/2014/main" id="{7BF0E2C3-9A4F-CB8F-0F02-1C81B4E5B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103" y="3305012"/>
            <a:ext cx="796405" cy="7964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6" descr="IBM Qradar - Maltiverse">
            <a:extLst>
              <a:ext uri="{FF2B5EF4-FFF2-40B4-BE49-F238E27FC236}">
                <a16:creationId xmlns:a16="http://schemas.microsoft.com/office/drawing/2014/main" id="{942B6955-80E2-13C8-5D92-4F9094839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578" y="3305010"/>
            <a:ext cx="796406" cy="7964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62915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0">
          <a:extLst>
            <a:ext uri="{FF2B5EF4-FFF2-40B4-BE49-F238E27FC236}">
              <a16:creationId xmlns:a16="http://schemas.microsoft.com/office/drawing/2014/main" id="{EDAC2495-D510-ACAD-864D-BF6650B72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>
            <a:extLst>
              <a:ext uri="{FF2B5EF4-FFF2-40B4-BE49-F238E27FC236}">
                <a16:creationId xmlns:a16="http://schemas.microsoft.com/office/drawing/2014/main" id="{14DDB990-D5C3-2F04-F02C-A86FF4A368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2000" y="182038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BẢNG SO SÁNH</a:t>
            </a:r>
            <a:endParaRPr/>
          </a:p>
        </p:txBody>
      </p:sp>
      <p:graphicFrame>
        <p:nvGraphicFramePr>
          <p:cNvPr id="242" name="Google Shape;242;p35">
            <a:extLst>
              <a:ext uri="{FF2B5EF4-FFF2-40B4-BE49-F238E27FC236}">
                <a16:creationId xmlns:a16="http://schemas.microsoft.com/office/drawing/2014/main" id="{F98E5254-BF7B-4E97-8C12-F5534466C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2978841"/>
              </p:ext>
            </p:extLst>
          </p:nvPr>
        </p:nvGraphicFramePr>
        <p:xfrm>
          <a:off x="1079830" y="808738"/>
          <a:ext cx="7332170" cy="3751706"/>
        </p:xfrm>
        <a:graphic>
          <a:graphicData uri="http://schemas.openxmlformats.org/drawingml/2006/table">
            <a:tbl>
              <a:tblPr>
                <a:noFill/>
                <a:tableStyleId>{C5811C4F-349A-4289-8D03-000CC80246F7}</a:tableStyleId>
              </a:tblPr>
              <a:tblGrid>
                <a:gridCol w="173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7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4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02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Oswald" panose="00000500000000000000" pitchFamily="2" charset="0"/>
                          <a:ea typeface="Oswald"/>
                          <a:cs typeface="Oswald"/>
                          <a:sym typeface="Oswald"/>
                        </a:rPr>
                        <a:t>Tiêu chí</a:t>
                      </a:r>
                      <a:endParaRPr sz="14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Oswald" panose="00000500000000000000" pitchFamily="2" charset="0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Wazuh</a:t>
                      </a:r>
                      <a:endParaRPr sz="14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Oswald" panose="00000500000000000000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ELK Stack</a:t>
                      </a:r>
                      <a:endParaRPr sz="14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Oswald" panose="00000500000000000000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Oswald" panose="00000500000000000000" pitchFamily="2" charset="0"/>
                          <a:ea typeface="Oswald"/>
                          <a:cs typeface="Oswald"/>
                          <a:sym typeface="Oswald"/>
                        </a:rPr>
                        <a:t>Mục đích chính</a:t>
                      </a: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Bảo mật, phát hiện xâm nhập 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40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Phân tích, lưu trữ và tìm kiếm log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Oswald" panose="00000500000000000000" pitchFamily="2" charset="0"/>
                          <a:ea typeface="Oswald"/>
                          <a:cs typeface="Oswald"/>
                          <a:sym typeface="Oswald"/>
                        </a:rPr>
                        <a:t>Khả năng phát hiện</a:t>
                      </a:r>
                      <a:endParaRPr sz="14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Oswald" panose="00000500000000000000" pitchFamily="2" charset="0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Có sẵn IDS, threat detection</a:t>
                      </a:r>
                      <a:endParaRPr sz="1400">
                        <a:solidFill>
                          <a:schemeClr val="dk1"/>
                        </a:solidFill>
                        <a:latin typeface="Oswald" panose="00000500000000000000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Tự thiết lập hoặc dùng Elastic SIEM (có phí)</a:t>
                      </a:r>
                      <a:endParaRPr sz="1400" dirty="0">
                        <a:solidFill>
                          <a:schemeClr val="dk1"/>
                        </a:solidFill>
                        <a:latin typeface="Oswald" panose="00000500000000000000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Oswald" panose="00000500000000000000" pitchFamily="2" charset="0"/>
                          <a:ea typeface="Oswald"/>
                          <a:cs typeface="Oswald"/>
                          <a:sym typeface="Oswald"/>
                        </a:rPr>
                        <a:t>Cảnh báo bảo mật</a:t>
                      </a:r>
                      <a:endParaRPr sz="14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Oswald" panose="00000500000000000000" pitchFamily="2" charset="0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Có (dựa trên các rule)</a:t>
                      </a:r>
                      <a:endParaRPr sz="1400">
                        <a:solidFill>
                          <a:schemeClr val="dk1"/>
                        </a:solidFill>
                        <a:latin typeface="Oswald" panose="00000500000000000000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Không có</a:t>
                      </a:r>
                      <a:endParaRPr sz="1400">
                        <a:solidFill>
                          <a:schemeClr val="dk1"/>
                        </a:solidFill>
                        <a:latin typeface="Oswald" panose="00000500000000000000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Oswald" panose="00000500000000000000" pitchFamily="2" charset="0"/>
                          <a:ea typeface="Oswald"/>
                          <a:cs typeface="Oswald"/>
                          <a:sym typeface="Oswald"/>
                        </a:rPr>
                        <a:t>Xử lý log </a:t>
                      </a:r>
                      <a:endParaRPr sz="14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Oswald" panose="00000500000000000000" pitchFamily="2" charset="0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Có</a:t>
                      </a:r>
                      <a:endParaRPr sz="1400">
                        <a:solidFill>
                          <a:schemeClr val="dk1"/>
                        </a:solidFill>
                        <a:latin typeface="Oswald" panose="00000500000000000000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Có (mạnh hơn Wazuh)</a:t>
                      </a:r>
                      <a:endParaRPr sz="1400">
                        <a:solidFill>
                          <a:schemeClr val="dk1"/>
                        </a:solidFill>
                        <a:latin typeface="Oswald" panose="00000500000000000000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872385"/>
                  </a:ext>
                </a:extLst>
              </a:tr>
              <a:tr h="59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Oswald" panose="00000500000000000000" pitchFamily="2" charset="0"/>
                          <a:ea typeface="Oswald"/>
                          <a:cs typeface="Oswald"/>
                          <a:sym typeface="Oswald"/>
                        </a:rPr>
                        <a:t>Tích hợp bảo mật</a:t>
                      </a:r>
                      <a:endParaRPr sz="14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Oswald" panose="00000500000000000000" pitchFamily="2" charset="0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Có MITRE ATT&amp;CK, PCI DSS</a:t>
                      </a:r>
                      <a:endParaRPr sz="1400">
                        <a:solidFill>
                          <a:schemeClr val="dk1"/>
                        </a:solidFill>
                        <a:latin typeface="Oswald" panose="00000500000000000000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Không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có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,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phải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tích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hợp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Oswald" panose="00000500000000000000" pitchFamily="2" charset="0"/>
                          <a:ea typeface="Open Sans"/>
                          <a:cs typeface="Open Sans"/>
                          <a:sym typeface="Open Sans"/>
                        </a:rPr>
                        <a:t>thêm</a:t>
                      </a:r>
                      <a:endParaRPr sz="1400" dirty="0">
                        <a:solidFill>
                          <a:schemeClr val="dk1"/>
                        </a:solidFill>
                        <a:latin typeface="Oswald" panose="00000500000000000000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020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744827"/>
      </p:ext>
    </p:extLst>
  </p:cSld>
  <p:clrMapOvr>
    <a:masterClrMapping/>
  </p:clrMapOvr>
</p:sld>
</file>

<file path=ppt/theme/theme1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3233</TotalTime>
  <Words>1037</Words>
  <Application>Microsoft Office PowerPoint</Application>
  <PresentationFormat>On-screen Show (16:9)</PresentationFormat>
  <Paragraphs>148</Paragraphs>
  <Slides>33</Slides>
  <Notes>25</Notes>
  <HiddenSlides>18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Muli</vt:lpstr>
      <vt:lpstr>Courier New</vt:lpstr>
      <vt:lpstr>Open Sans</vt:lpstr>
      <vt:lpstr>Blacker Sans Text Bold</vt:lpstr>
      <vt:lpstr>Raleway Black</vt:lpstr>
      <vt:lpstr>Wingdings</vt:lpstr>
      <vt:lpstr>Times New Roman</vt:lpstr>
      <vt:lpstr>Arial</vt:lpstr>
      <vt:lpstr>Oswald</vt:lpstr>
      <vt:lpstr>Blacker Sans Text Bold Italics</vt:lpstr>
      <vt:lpstr>Raleway ExtraBold</vt:lpstr>
      <vt:lpstr>Cybersecurity Agency by Slidesgo</vt:lpstr>
      <vt:lpstr>PowerPoint Presentation</vt:lpstr>
      <vt:lpstr>PowerPoint Presentation</vt:lpstr>
      <vt:lpstr>TÌM HIỂU VÀ TRIỂN KHAI HỆ THỐNG SIEM BẰNG WAZUH</vt:lpstr>
      <vt:lpstr>LÝ DO CHỌN ĐỀ TÀI</vt:lpstr>
      <vt:lpstr>NỘI DUNG BÁO CÁO</vt:lpstr>
      <vt:lpstr>1. CƠ SỞ LÝ THUYẾT</vt:lpstr>
      <vt:lpstr>01. CƠ SỞ LÝ THUYẾT</vt:lpstr>
      <vt:lpstr>Wazuh</vt:lpstr>
      <vt:lpstr>BẢNG SO SÁNH</vt:lpstr>
      <vt:lpstr>02</vt:lpstr>
      <vt:lpstr>02. GIỚI THIỆU WAZUH</vt:lpstr>
      <vt:lpstr>Các thành phần trong Wazuh</vt:lpstr>
      <vt:lpstr>Kiến trúc của Wazuh</vt:lpstr>
      <vt:lpstr>Mô hình truyền thông </vt:lpstr>
      <vt:lpstr>Tính năng nổi bật</vt:lpstr>
      <vt:lpstr>Tính năng nổi bật</vt:lpstr>
      <vt:lpstr>Tính năng nổi bật</vt:lpstr>
      <vt:lpstr>Giới thiệu về các ứng dụng tích hợp</vt:lpstr>
      <vt:lpstr>Giới thiệu về các ứng dụng tích hợp</vt:lpstr>
      <vt:lpstr>Giới thiệu về các ứng dụng tích hợp</vt:lpstr>
      <vt:lpstr>Kết quả đạt được </vt:lpstr>
      <vt:lpstr>03</vt:lpstr>
      <vt:lpstr>MÔ HÌNH TRIỂN KHAI</vt:lpstr>
      <vt:lpstr>Chức năng mới</vt:lpstr>
      <vt:lpstr>PowerPoint Presentation</vt:lpstr>
      <vt:lpstr>PowerPoint Presentation</vt:lpstr>
      <vt:lpstr>PowerPoint Presentation</vt:lpstr>
      <vt:lpstr>PowerPoint Presentation</vt:lpstr>
      <vt:lpstr>DEMO Các tính năng</vt:lpstr>
      <vt:lpstr>04</vt:lpstr>
      <vt:lpstr>HƯỚNG PHÁT TRIỂN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VÀ TRIỂN KHAI HỆ THỐNG SIEM BẰNG WAZUH</dc:title>
  <dc:creator>Long-PC</dc:creator>
  <cp:lastModifiedBy>Truong Nguyen Nhat</cp:lastModifiedBy>
  <cp:revision>43</cp:revision>
  <dcterms:modified xsi:type="dcterms:W3CDTF">2025-04-26T03:29:08Z</dcterms:modified>
</cp:coreProperties>
</file>